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262" r:id="rId2"/>
    <p:sldId id="259" r:id="rId3"/>
    <p:sldId id="269" r:id="rId4"/>
    <p:sldId id="260" r:id="rId5"/>
    <p:sldId id="256" r:id="rId6"/>
    <p:sldId id="257" r:id="rId7"/>
    <p:sldId id="263" r:id="rId8"/>
    <p:sldId id="270" r:id="rId9"/>
    <p:sldId id="271" r:id="rId10"/>
    <p:sldId id="264" r:id="rId11"/>
    <p:sldId id="265" r:id="rId12"/>
    <p:sldId id="266" r:id="rId13"/>
    <p:sldId id="268" r:id="rId14"/>
    <p:sldId id="272" r:id="rId15"/>
  </p:sldIdLst>
  <p:sldSz cx="9144000" cy="6858000" type="screen4x3"/>
  <p:notesSz cx="6918325" cy="10048875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40711E"/>
    <a:srgbClr val="465F1B"/>
    <a:srgbClr val="868C8F"/>
    <a:srgbClr val="4C524F"/>
    <a:srgbClr val="CF5A1B"/>
    <a:srgbClr val="FF81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60" autoAdjust="0"/>
  </p:normalViewPr>
  <p:slideViewPr>
    <p:cSldViewPr snapToGrid="0">
      <p:cViewPr varScale="1">
        <p:scale>
          <a:sx n="134" d="100"/>
          <a:sy n="134" d="100"/>
        </p:scale>
        <p:origin x="-1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72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54" tIns="48477" rIns="96954" bIns="48477" numCol="1" anchor="t" anchorCtr="0" compatLnSpc="1">
            <a:prstTxWarp prst="textNoShape">
              <a:avLst/>
            </a:prstTxWarp>
          </a:bodyPr>
          <a:lstStyle>
            <a:lvl1pPr defTabSz="969963">
              <a:defRPr sz="1300"/>
            </a:lvl1pPr>
          </a:lstStyle>
          <a:p>
            <a:endParaRPr lang="nb-NO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1125" y="0"/>
            <a:ext cx="29972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54" tIns="48477" rIns="96954" bIns="48477" numCol="1" anchor="t" anchorCtr="0" compatLnSpc="1">
            <a:prstTxWarp prst="textNoShape">
              <a:avLst/>
            </a:prstTxWarp>
          </a:bodyPr>
          <a:lstStyle>
            <a:lvl1pPr algn="r" defTabSz="969963">
              <a:defRPr sz="1300"/>
            </a:lvl1pPr>
          </a:lstStyle>
          <a:p>
            <a:endParaRPr lang="nb-NO"/>
          </a:p>
        </p:txBody>
      </p:sp>
      <p:sp>
        <p:nvSpPr>
          <p:cNvPr id="512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45638"/>
            <a:ext cx="29972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54" tIns="48477" rIns="96954" bIns="48477" numCol="1" anchor="b" anchorCtr="0" compatLnSpc="1">
            <a:prstTxWarp prst="textNoShape">
              <a:avLst/>
            </a:prstTxWarp>
          </a:bodyPr>
          <a:lstStyle>
            <a:lvl1pPr defTabSz="969963">
              <a:defRPr sz="1300"/>
            </a:lvl1pPr>
          </a:lstStyle>
          <a:p>
            <a:endParaRPr lang="nb-NO"/>
          </a:p>
        </p:txBody>
      </p:sp>
      <p:sp>
        <p:nvSpPr>
          <p:cNvPr id="512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1125" y="9545638"/>
            <a:ext cx="29972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54" tIns="48477" rIns="96954" bIns="48477" numCol="1" anchor="b" anchorCtr="0" compatLnSpc="1">
            <a:prstTxWarp prst="textNoShape">
              <a:avLst/>
            </a:prstTxWarp>
          </a:bodyPr>
          <a:lstStyle>
            <a:lvl1pPr algn="r" defTabSz="969963">
              <a:defRPr sz="1300"/>
            </a:lvl1pPr>
          </a:lstStyle>
          <a:p>
            <a:fld id="{16B04D20-D03A-464C-869A-0C5DF6F11D1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6735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72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9538" y="0"/>
            <a:ext cx="29972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54063"/>
            <a:ext cx="5022850" cy="3768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2150" y="4773613"/>
            <a:ext cx="5534025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44050"/>
            <a:ext cx="29972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9538" y="9544050"/>
            <a:ext cx="29972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55724DF-3AB9-4A5E-B962-C824FA6EF8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59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724DF-3AB9-4A5E-B962-C824FA6EF8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13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Visual Computing Forum 04/11/2011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6F9A48-CADC-4958-AA99-539F222FBA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53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Visual Computing Forum 04/11/2011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ABC824-E90B-4D65-A532-C43E26AA9D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75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05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Visual Computing Forum 04/11/2011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4873D3-44A1-406C-B269-D178187EDE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73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Visual Computing Forum 04/11/2011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3E86DE-4572-4C37-9427-CF754F25B4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36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Visual Computing Forum 04/11/2011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90E2D-C263-434C-BDAD-F7D1C33E08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65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Visual Computing Forum 04/11/2011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E438E2-C777-47B2-92D4-96AFBF4638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09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Visual Computing Forum 04/11/2011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370C97-04B9-43D7-8B7A-3EF79490A7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Visual Computing Forum 04/11/2011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C3A8E2-CF64-470B-B532-8E9989A821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17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Visual Computing Forum 04/11/2011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AB2C6A-9644-4248-9E09-2E9B495FDB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3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Visual Computing Forum 04/11/2011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7F40D8-E0A8-407B-85A5-DAA3807DE9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89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Visual Computing Forum 04/11/2011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9748BB-714E-47FD-8B53-74C5FAD40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68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omputing bunn presentasjo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64"/>
          <a:stretch>
            <a:fillRect/>
          </a:stretch>
        </p:blipFill>
        <p:spPr bwMode="auto">
          <a:xfrm>
            <a:off x="0" y="6503988"/>
            <a:ext cx="75596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6096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7204075" y="6505575"/>
            <a:ext cx="1939925" cy="360363"/>
          </a:xfrm>
          <a:prstGeom prst="rect">
            <a:avLst/>
          </a:prstGeom>
          <a:solidFill>
            <a:srgbClr val="4071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0" y="371475"/>
            <a:ext cx="9144000" cy="0"/>
          </a:xfrm>
          <a:prstGeom prst="line">
            <a:avLst/>
          </a:prstGeom>
          <a:noFill/>
          <a:ln w="12700">
            <a:solidFill>
              <a:srgbClr val="4071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pic>
        <p:nvPicPr>
          <p:cNvPr id="12296" name="Picture 8" descr="CMR Computing-ne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6596063"/>
            <a:ext cx="17018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7938"/>
            <a:ext cx="83312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r>
              <a:rPr lang="en-US" smtClean="0"/>
              <a:t>Visual Computing Forum 04/11/2011</a:t>
            </a:r>
            <a:endParaRPr lang="en-US"/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20150" y="55563"/>
            <a:ext cx="3238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algn="ctr">
              <a:defRPr sz="800" b="1">
                <a:latin typeface="+mn-lt"/>
              </a:defRPr>
            </a:lvl1pPr>
          </a:lstStyle>
          <a:p>
            <a:fld id="{CF79CC53-37D5-4F70-9F80-78C797A14E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9050" y="6523038"/>
            <a:ext cx="3325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400" b="1">
                <a:solidFill>
                  <a:schemeClr val="bg1"/>
                </a:solidFill>
                <a:latin typeface="Arial" charset="0"/>
              </a:rPr>
              <a:t>www.cmr.no</a:t>
            </a:r>
            <a:endParaRPr lang="en-US" sz="14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40711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40711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40711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40711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40711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40711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40711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40711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40711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40711E"/>
        </a:buClr>
        <a:buFont typeface="ZapfDingbats" pitchFamily="8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40711E"/>
        </a:buClr>
        <a:buFont typeface="ZapfDingbats" pitchFamily="8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40711E"/>
        </a:buClr>
        <a:buFont typeface="ZapfDingbats" pitchFamily="82" charset="2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40711E"/>
        </a:buClr>
        <a:buFont typeface="ZapfDingbats" pitchFamily="8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40711E"/>
        </a:buClr>
        <a:buFont typeface="ZapfDingbats" pitchFamily="8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0711E"/>
        </a:buClr>
        <a:buFont typeface="ZapfDingbats" pitchFamily="8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0711E"/>
        </a:buClr>
        <a:buFont typeface="ZapfDingbats" pitchFamily="8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0711E"/>
        </a:buClr>
        <a:buFont typeface="ZapfDingbats" pitchFamily="8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0711E"/>
        </a:buClr>
        <a:buFont typeface="ZapfDingbats" pitchFamily="8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Interactive computation and visualization of wind farm flow fields based on model reduction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Visual Computing Forum 04/11/2011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6F9A48-CADC-4958-AA99-539F222FBA2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nb-NO" dirty="0" smtClean="0"/>
              <a:t>Yngve Heggelund</a:t>
            </a:r>
          </a:p>
          <a:p>
            <a:r>
              <a:rPr lang="nb-NO" dirty="0" smtClean="0"/>
              <a:t>CMR Computing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6711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8043" y="3777175"/>
            <a:ext cx="5169877" cy="618979"/>
          </a:xfrm>
          <a:prstGeom prst="rect">
            <a:avLst/>
          </a:prstGeom>
          <a:solidFill>
            <a:srgbClr val="CC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Contructing a representative basis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676400"/>
            <a:ext cx="7772400" cy="1587305"/>
          </a:xfrm>
        </p:spPr>
        <p:txBody>
          <a:bodyPr/>
          <a:lstStyle/>
          <a:p>
            <a:r>
              <a:rPr lang="en-US" dirty="0" smtClean="0"/>
              <a:t>Snapshots of CFD solutions for different placements of turbines</a:t>
            </a:r>
          </a:p>
          <a:p>
            <a:endParaRPr lang="en-US" dirty="0" smtClean="0"/>
          </a:p>
          <a:p>
            <a:r>
              <a:rPr lang="en-US" dirty="0" smtClean="0"/>
              <a:t>Singular value decomposition (SVD) to extract an orthonormal basis which minimizes the reconstruction error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A representative basis is critical for a good result!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Visual Computing Forum 04/11/2011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3E86DE-4572-4C37-9427-CF754F25B4C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0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Tiles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676400"/>
            <a:ext cx="4578252" cy="4419600"/>
          </a:xfrm>
        </p:spPr>
        <p:txBody>
          <a:bodyPr/>
          <a:lstStyle/>
          <a:p>
            <a:r>
              <a:rPr lang="en-US" dirty="0" smtClean="0"/>
              <a:t>Must be able to move turbines</a:t>
            </a:r>
          </a:p>
          <a:p>
            <a:r>
              <a:rPr lang="en-US" dirty="0" smtClean="0"/>
              <a:t>Construct tiles which capture localized </a:t>
            </a:r>
            <a:r>
              <a:rPr lang="en-US" dirty="0" err="1" smtClean="0"/>
              <a:t>behaviour</a:t>
            </a:r>
            <a:r>
              <a:rPr lang="en-US" dirty="0" smtClean="0"/>
              <a:t>, which can be assembled at runtime</a:t>
            </a:r>
          </a:p>
          <a:p>
            <a:r>
              <a:rPr lang="en-US" dirty="0" smtClean="0"/>
              <a:t>Couple tiles through matching the boundary conditions</a:t>
            </a:r>
          </a:p>
          <a:p>
            <a:r>
              <a:rPr lang="en-US" dirty="0" smtClean="0"/>
              <a:t>Results in a system of equations represented by a large sparse block matrix</a:t>
            </a:r>
          </a:p>
          <a:p>
            <a:pPr lvl="1"/>
            <a:r>
              <a:rPr lang="en-US" dirty="0" smtClean="0"/>
              <a:t>Solving for the coefficients in each tile</a:t>
            </a:r>
          </a:p>
          <a:p>
            <a:pPr lvl="1"/>
            <a:r>
              <a:rPr lang="en-US" dirty="0" smtClean="0"/>
              <a:t>Trade-off between matching boundary conditions and fulfilling the steady state RANS equations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Visual Computing Forum 04/11/2011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3E86DE-4572-4C37-9427-CF754F25B4C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790" y="1711555"/>
            <a:ext cx="3907204" cy="3100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92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 case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Idealized system with three wind turbines and wind predominantly from the west</a:t>
            </a:r>
          </a:p>
          <a:p>
            <a:r>
              <a:rPr lang="en-US" smtClean="0"/>
              <a:t>Where should turbine C be placed?</a:t>
            </a:r>
          </a:p>
          <a:p>
            <a:r>
              <a:rPr lang="en-US" smtClean="0"/>
              <a:t>6 simulations with FLACS-Wind (CMR GexCon) for different positions of the back row turbine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Visual Computing Forum 04/11/2011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3E86DE-4572-4C37-9427-CF754F25B4CC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6" name="Group 28"/>
          <p:cNvGrpSpPr>
            <a:grpSpLocks noChangeAspect="1"/>
          </p:cNvGrpSpPr>
          <p:nvPr/>
        </p:nvGrpSpPr>
        <p:grpSpPr bwMode="auto">
          <a:xfrm>
            <a:off x="323850" y="3860800"/>
            <a:ext cx="4081463" cy="2065338"/>
            <a:chOff x="839" y="1979"/>
            <a:chExt cx="3674" cy="1859"/>
          </a:xfrm>
        </p:grpSpPr>
        <p:grpSp>
          <p:nvGrpSpPr>
            <p:cNvPr id="7" name="Group 4"/>
            <p:cNvGrpSpPr>
              <a:grpSpLocks noChangeAspect="1"/>
            </p:cNvGrpSpPr>
            <p:nvPr/>
          </p:nvGrpSpPr>
          <p:grpSpPr bwMode="auto">
            <a:xfrm>
              <a:off x="839" y="1979"/>
              <a:ext cx="3672" cy="1859"/>
              <a:chOff x="1116" y="1535"/>
              <a:chExt cx="3672" cy="2038"/>
            </a:xfrm>
          </p:grpSpPr>
          <p:sp>
            <p:nvSpPr>
              <p:cNvPr id="11" name="Rectangle 5"/>
              <p:cNvSpPr>
                <a:spLocks noChangeAspect="1" noChangeArrowheads="1"/>
              </p:cNvSpPr>
              <p:nvPr/>
            </p:nvSpPr>
            <p:spPr bwMode="auto">
              <a:xfrm>
                <a:off x="1116" y="1535"/>
                <a:ext cx="3672" cy="20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" name="Group 6"/>
              <p:cNvGrpSpPr>
                <a:grpSpLocks noChangeAspect="1"/>
              </p:cNvGrpSpPr>
              <p:nvPr/>
            </p:nvGrpSpPr>
            <p:grpSpPr bwMode="auto">
              <a:xfrm>
                <a:off x="1539" y="1589"/>
                <a:ext cx="1229" cy="1057"/>
                <a:chOff x="1539" y="1589"/>
                <a:chExt cx="1229" cy="1057"/>
              </a:xfrm>
            </p:grpSpPr>
            <p:sp>
              <p:nvSpPr>
                <p:cNvPr id="28" name="Line 7"/>
                <p:cNvSpPr>
                  <a:spLocks noChangeAspect="1" noChangeShapeType="1"/>
                </p:cNvSpPr>
                <p:nvPr/>
              </p:nvSpPr>
              <p:spPr bwMode="auto">
                <a:xfrm>
                  <a:off x="1544" y="1985"/>
                  <a:ext cx="0" cy="1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8"/>
                <p:cNvSpPr>
                  <a:spLocks noChangeAspect="1" noChangeShapeType="1"/>
                </p:cNvSpPr>
                <p:nvPr/>
              </p:nvSpPr>
              <p:spPr bwMode="auto">
                <a:xfrm>
                  <a:off x="1539" y="2178"/>
                  <a:ext cx="1229" cy="4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548" y="1589"/>
                  <a:ext cx="1202" cy="3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0"/>
              <p:cNvGrpSpPr>
                <a:grpSpLocks noChangeAspect="1"/>
              </p:cNvGrpSpPr>
              <p:nvPr/>
            </p:nvGrpSpPr>
            <p:grpSpPr bwMode="auto">
              <a:xfrm>
                <a:off x="1555" y="2405"/>
                <a:ext cx="1229" cy="1057"/>
                <a:chOff x="1555" y="2405"/>
                <a:chExt cx="1229" cy="1057"/>
              </a:xfrm>
            </p:grpSpPr>
            <p:sp>
              <p:nvSpPr>
                <p:cNvPr id="25" name="Line 11"/>
                <p:cNvSpPr>
                  <a:spLocks noChangeAspect="1" noChangeShapeType="1"/>
                </p:cNvSpPr>
                <p:nvPr/>
              </p:nvSpPr>
              <p:spPr bwMode="auto">
                <a:xfrm>
                  <a:off x="1558" y="2801"/>
                  <a:ext cx="0" cy="1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Line 12"/>
                <p:cNvSpPr>
                  <a:spLocks noChangeAspect="1" noChangeShapeType="1"/>
                </p:cNvSpPr>
                <p:nvPr/>
              </p:nvSpPr>
              <p:spPr bwMode="auto">
                <a:xfrm>
                  <a:off x="1555" y="2994"/>
                  <a:ext cx="1229" cy="4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1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564" y="2405"/>
                  <a:ext cx="1202" cy="3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4"/>
              <p:cNvGrpSpPr>
                <a:grpSpLocks noChangeAspect="1"/>
              </p:cNvGrpSpPr>
              <p:nvPr/>
            </p:nvGrpSpPr>
            <p:grpSpPr bwMode="auto">
              <a:xfrm>
                <a:off x="3266" y="2025"/>
                <a:ext cx="1229" cy="1057"/>
                <a:chOff x="2756" y="1970"/>
                <a:chExt cx="1229" cy="1057"/>
              </a:xfrm>
            </p:grpSpPr>
            <p:sp>
              <p:nvSpPr>
                <p:cNvPr id="22" name="Line 15"/>
                <p:cNvSpPr>
                  <a:spLocks noChangeAspect="1" noChangeShapeType="1"/>
                </p:cNvSpPr>
                <p:nvPr/>
              </p:nvSpPr>
              <p:spPr bwMode="auto">
                <a:xfrm>
                  <a:off x="2756" y="2370"/>
                  <a:ext cx="0" cy="1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16"/>
                <p:cNvSpPr>
                  <a:spLocks noChangeAspect="1" noChangeShapeType="1"/>
                </p:cNvSpPr>
                <p:nvPr/>
              </p:nvSpPr>
              <p:spPr bwMode="auto">
                <a:xfrm>
                  <a:off x="2756" y="2559"/>
                  <a:ext cx="1229" cy="4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1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765" y="1970"/>
                  <a:ext cx="1202" cy="38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8"/>
              <p:cNvGrpSpPr>
                <a:grpSpLocks noChangeAspect="1"/>
              </p:cNvGrpSpPr>
              <p:nvPr/>
            </p:nvGrpSpPr>
            <p:grpSpPr bwMode="auto">
              <a:xfrm>
                <a:off x="3241" y="1992"/>
                <a:ext cx="62" cy="951"/>
                <a:chOff x="2926" y="1992"/>
                <a:chExt cx="62" cy="951"/>
              </a:xfrm>
            </p:grpSpPr>
            <p:sp>
              <p:nvSpPr>
                <p:cNvPr id="19" name="Line 19"/>
                <p:cNvSpPr>
                  <a:spLocks noChangeAspect="1" noChangeShapeType="1"/>
                </p:cNvSpPr>
                <p:nvPr/>
              </p:nvSpPr>
              <p:spPr bwMode="auto">
                <a:xfrm>
                  <a:off x="2948" y="1994"/>
                  <a:ext cx="0" cy="94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20"/>
                <p:cNvSpPr>
                  <a:spLocks noChangeAspect="1" noChangeShapeType="1"/>
                </p:cNvSpPr>
                <p:nvPr/>
              </p:nvSpPr>
              <p:spPr bwMode="auto">
                <a:xfrm>
                  <a:off x="2930" y="2943"/>
                  <a:ext cx="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21"/>
                <p:cNvSpPr>
                  <a:spLocks noChangeAspect="1" noChangeShapeType="1"/>
                </p:cNvSpPr>
                <p:nvPr/>
              </p:nvSpPr>
              <p:spPr bwMode="auto">
                <a:xfrm>
                  <a:off x="2926" y="1992"/>
                  <a:ext cx="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" name="Text Box 22"/>
              <p:cNvSpPr txBox="1">
                <a:spLocks noChangeAspect="1" noChangeArrowheads="1"/>
              </p:cNvSpPr>
              <p:nvPr/>
            </p:nvSpPr>
            <p:spPr bwMode="auto">
              <a:xfrm>
                <a:off x="1272" y="1840"/>
                <a:ext cx="226" cy="45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mtClean="0">
                    <a:latin typeface="Times New Roman" pitchFamily="18" charset="0"/>
                  </a:rPr>
                  <a:t>A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7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1267" y="2696"/>
                <a:ext cx="226" cy="45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mtClean="0">
                    <a:latin typeface="Times New Roman" pitchFamily="18" charset="0"/>
                  </a:rPr>
                  <a:t>B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8" name="Text Box 24"/>
              <p:cNvSpPr txBox="1">
                <a:spLocks noChangeAspect="1" noChangeArrowheads="1"/>
              </p:cNvSpPr>
              <p:nvPr/>
            </p:nvSpPr>
            <p:spPr bwMode="auto">
              <a:xfrm>
                <a:off x="3005" y="2274"/>
                <a:ext cx="226" cy="45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mtClean="0">
                    <a:latin typeface="Times New Roman" pitchFamily="18" charset="0"/>
                  </a:rPr>
                  <a:t>C</a:t>
                </a:r>
                <a:endParaRPr lang="en-US">
                  <a:latin typeface="Times New Roman" pitchFamily="18" charset="0"/>
                </a:endParaRPr>
              </a:p>
            </p:txBody>
          </p:sp>
        </p:grpSp>
        <p:sp>
          <p:nvSpPr>
            <p:cNvPr id="8" name="Line 25"/>
            <p:cNvSpPr>
              <a:spLocks noChangeAspect="1" noChangeShapeType="1"/>
            </p:cNvSpPr>
            <p:nvPr/>
          </p:nvSpPr>
          <p:spPr bwMode="auto">
            <a:xfrm>
              <a:off x="2562" y="1979"/>
              <a:ext cx="0" cy="18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6"/>
            <p:cNvSpPr>
              <a:spLocks noChangeAspect="1" noChangeShapeType="1"/>
            </p:cNvSpPr>
            <p:nvPr/>
          </p:nvSpPr>
          <p:spPr bwMode="auto">
            <a:xfrm>
              <a:off x="2562" y="2160"/>
              <a:ext cx="19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7"/>
            <p:cNvSpPr>
              <a:spLocks noChangeAspect="1" noChangeShapeType="1"/>
            </p:cNvSpPr>
            <p:nvPr/>
          </p:nvSpPr>
          <p:spPr bwMode="auto">
            <a:xfrm>
              <a:off x="2562" y="3657"/>
              <a:ext cx="19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7"/>
          <p:cNvGrpSpPr>
            <a:grpSpLocks/>
          </p:cNvGrpSpPr>
          <p:nvPr/>
        </p:nvGrpSpPr>
        <p:grpSpPr bwMode="auto">
          <a:xfrm>
            <a:off x="4214813" y="3716338"/>
            <a:ext cx="4664075" cy="2427287"/>
            <a:chOff x="2655" y="2341"/>
            <a:chExt cx="2938" cy="1529"/>
          </a:xfrm>
        </p:grpSpPr>
        <p:pic>
          <p:nvPicPr>
            <p:cNvPr id="32" name="Picture 34" descr="contour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5" y="2341"/>
              <a:ext cx="1945" cy="1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5" descr="contour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4" r="20473"/>
            <a:stretch>
              <a:fillRect/>
            </a:stretch>
          </p:blipFill>
          <p:spPr bwMode="auto">
            <a:xfrm>
              <a:off x="4126" y="2341"/>
              <a:ext cx="1467" cy="1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 Box 36"/>
            <p:cNvSpPr txBox="1">
              <a:spLocks noChangeAspect="1" noChangeArrowheads="1"/>
            </p:cNvSpPr>
            <p:nvPr/>
          </p:nvSpPr>
          <p:spPr bwMode="auto">
            <a:xfrm>
              <a:off x="2789" y="3657"/>
              <a:ext cx="258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smtClean="0">
                  <a:latin typeface="+mn-lt"/>
                </a:rPr>
                <a:t>The two most important modes in the basis</a:t>
              </a:r>
              <a:endParaRPr lang="en-US" sz="16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361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09599"/>
            <a:ext cx="7772400" cy="1008185"/>
          </a:xfrm>
        </p:spPr>
        <p:txBody>
          <a:bodyPr/>
          <a:lstStyle/>
          <a:p>
            <a:r>
              <a:rPr lang="en-US" smtClean="0"/>
              <a:t>Interactive tool for testing turbine positions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User can move turbines by dragging tiles</a:t>
            </a:r>
          </a:p>
          <a:p>
            <a:r>
              <a:rPr lang="en-US" smtClean="0"/>
              <a:t>New flow fields and production estimates are calculated within seconds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Visual Computing Forum 04/11/2011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3E86DE-4572-4C37-9427-CF754F25B4C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77" y="2404556"/>
            <a:ext cx="5081379" cy="399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Demo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Visual Computing Forum 04/11/2011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3E86DE-4572-4C37-9427-CF754F25B4C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2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Visual Computing Forum 04/11/2011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9FE78D-B47F-46AF-8626-F9133D64E085}" type="slidenum">
              <a:rPr lang="en-US"/>
              <a:pPr/>
              <a:t>2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4025" y="609600"/>
            <a:ext cx="6361772" cy="1057422"/>
          </a:xfrm>
        </p:spPr>
        <p:txBody>
          <a:bodyPr/>
          <a:lstStyle/>
          <a:p>
            <a:r>
              <a:rPr lang="nb-NO" b="1" dirty="0" smtClean="0"/>
              <a:t>Norwegian Centre for Offshore Wind Energy - NORCOWE</a:t>
            </a:r>
            <a:endParaRPr lang="nb-NO" b="1" dirty="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57199" y="1779563"/>
            <a:ext cx="5985803" cy="43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40711E"/>
              </a:buClr>
              <a:buFont typeface="ZapfDingbats" pitchFamily="82" charset="2"/>
              <a:buNone/>
            </a:pPr>
            <a:r>
              <a:rPr lang="en-GB" sz="2000" b="1" dirty="0" err="1" smtClean="0">
                <a:latin typeface="Arial" charset="0"/>
              </a:rPr>
              <a:t>Center</a:t>
            </a:r>
            <a:r>
              <a:rPr lang="en-GB" sz="2000" b="1" dirty="0" smtClean="0">
                <a:latin typeface="Arial" charset="0"/>
              </a:rPr>
              <a:t> for environment-friendly energy research (CEER)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40711E"/>
              </a:buClr>
              <a:buFont typeface="Arial" pitchFamily="34" charset="0"/>
              <a:buChar char="•"/>
            </a:pPr>
            <a:r>
              <a:rPr lang="en-GB" sz="2000" dirty="0" smtClean="0">
                <a:latin typeface="Arial" charset="0"/>
              </a:rPr>
              <a:t>50</a:t>
            </a:r>
            <a:r>
              <a:rPr lang="en-GB" sz="2000" dirty="0" smtClean="0">
                <a:latin typeface="Arial" charset="0"/>
              </a:rPr>
              <a:t>% RCN, </a:t>
            </a:r>
            <a:r>
              <a:rPr lang="en-GB" sz="2000" dirty="0" smtClean="0">
                <a:latin typeface="Arial" charset="0"/>
              </a:rPr>
              <a:t>the rest from industry and research partners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40711E"/>
              </a:buClr>
              <a:buFont typeface="Arial" pitchFamily="34" charset="0"/>
              <a:buChar char="•"/>
            </a:pPr>
            <a:r>
              <a:rPr lang="en-GB" sz="2000" dirty="0" smtClean="0">
                <a:latin typeface="Arial" charset="0"/>
              </a:rPr>
              <a:t>Combining </a:t>
            </a:r>
            <a:r>
              <a:rPr lang="en-GB" sz="2000" dirty="0">
                <a:latin typeface="Arial" charset="0"/>
              </a:rPr>
              <a:t>N</a:t>
            </a:r>
            <a:r>
              <a:rPr lang="en-GB" sz="2000" dirty="0" smtClean="0">
                <a:latin typeface="Arial" charset="0"/>
              </a:rPr>
              <a:t>orwegian offshore technology and </a:t>
            </a:r>
            <a:r>
              <a:rPr lang="en-GB" sz="2000" dirty="0">
                <a:latin typeface="Arial" charset="0"/>
              </a:rPr>
              <a:t>D</a:t>
            </a:r>
            <a:r>
              <a:rPr lang="en-GB" sz="2000" dirty="0" smtClean="0">
                <a:latin typeface="Arial" charset="0"/>
              </a:rPr>
              <a:t>anish wind energy competence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40711E"/>
              </a:buClr>
              <a:buFont typeface="Arial" pitchFamily="34" charset="0"/>
              <a:buChar char="•"/>
            </a:pPr>
            <a:r>
              <a:rPr lang="en-GB" sz="2000" dirty="0" smtClean="0">
                <a:latin typeface="Arial" charset="0"/>
              </a:rPr>
              <a:t>Research partners: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40711E"/>
              </a:buClr>
              <a:buFont typeface="Arial" pitchFamily="34" charset="0"/>
              <a:buChar char="•"/>
            </a:pPr>
            <a:r>
              <a:rPr lang="en-GB" sz="2000" dirty="0" smtClean="0">
                <a:latin typeface="Arial" charset="0"/>
              </a:rPr>
              <a:t>Christian </a:t>
            </a:r>
            <a:r>
              <a:rPr lang="en-GB" sz="2000" dirty="0" err="1">
                <a:latin typeface="Arial" charset="0"/>
              </a:rPr>
              <a:t>Michelsen</a:t>
            </a:r>
            <a:r>
              <a:rPr lang="en-GB" sz="2000" dirty="0">
                <a:latin typeface="Arial" charset="0"/>
              </a:rPr>
              <a:t> Research AS (host</a:t>
            </a:r>
            <a:r>
              <a:rPr lang="en-GB" sz="2000" dirty="0" smtClean="0">
                <a:latin typeface="Arial" charset="0"/>
              </a:rPr>
              <a:t>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40711E"/>
              </a:buClr>
              <a:buFont typeface="Arial" pitchFamily="34" charset="0"/>
              <a:buChar char="•"/>
            </a:pPr>
            <a:r>
              <a:rPr lang="en-GB" sz="2000" dirty="0" err="1" smtClean="0">
                <a:latin typeface="Arial" charset="0"/>
              </a:rPr>
              <a:t>UiS</a:t>
            </a:r>
            <a:endParaRPr lang="en-GB" sz="2000" dirty="0" smtClean="0">
              <a:latin typeface="Arial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40711E"/>
              </a:buClr>
              <a:buFont typeface="Arial" pitchFamily="34" charset="0"/>
              <a:buChar char="•"/>
            </a:pPr>
            <a:r>
              <a:rPr lang="en-GB" sz="2000" dirty="0" err="1" smtClean="0">
                <a:latin typeface="Arial" charset="0"/>
              </a:rPr>
              <a:t>UiA</a:t>
            </a:r>
            <a:endParaRPr lang="en-GB" sz="2000" dirty="0" smtClean="0">
              <a:latin typeface="Arial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40711E"/>
              </a:buClr>
              <a:buFont typeface="Arial" pitchFamily="34" charset="0"/>
              <a:buChar char="•"/>
            </a:pPr>
            <a:r>
              <a:rPr lang="en-GB" sz="2000" dirty="0" err="1" smtClean="0">
                <a:latin typeface="Arial" charset="0"/>
              </a:rPr>
              <a:t>UiB</a:t>
            </a:r>
            <a:endParaRPr lang="en-GB" sz="2000" dirty="0" smtClean="0">
              <a:latin typeface="Arial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40711E"/>
              </a:buClr>
              <a:buFont typeface="Arial" pitchFamily="34" charset="0"/>
              <a:buChar char="•"/>
            </a:pPr>
            <a:r>
              <a:rPr lang="en-GB" sz="2000" dirty="0" smtClean="0">
                <a:latin typeface="Arial" charset="0"/>
              </a:rPr>
              <a:t>Aalborg University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40711E"/>
              </a:buClr>
              <a:buFont typeface="Arial" pitchFamily="34" charset="0"/>
              <a:buChar char="•"/>
            </a:pPr>
            <a:r>
              <a:rPr lang="en-GB" sz="2000" dirty="0" err="1" smtClean="0">
                <a:latin typeface="Arial" charset="0"/>
              </a:rPr>
              <a:t>Uni</a:t>
            </a:r>
            <a:r>
              <a:rPr lang="en-GB" sz="2000" dirty="0" smtClean="0">
                <a:latin typeface="Arial" charset="0"/>
              </a:rPr>
              <a:t> Research AS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40711E"/>
              </a:buClr>
              <a:buFont typeface="Arial" pitchFamily="34" charset="0"/>
              <a:buChar char="•"/>
            </a:pPr>
            <a:endParaRPr lang="en-GB" sz="20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117" y="379828"/>
            <a:ext cx="2222883" cy="6126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09599"/>
            <a:ext cx="7772400" cy="1008185"/>
          </a:xfrm>
        </p:spPr>
        <p:txBody>
          <a:bodyPr/>
          <a:lstStyle/>
          <a:p>
            <a:r>
              <a:rPr lang="en-US" dirty="0" smtClean="0"/>
              <a:t>NORCOWE WP 4 – Wind farm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821766"/>
            <a:ext cx="6139766" cy="4274234"/>
          </a:xfrm>
        </p:spPr>
        <p:txBody>
          <a:bodyPr/>
          <a:lstStyle/>
          <a:p>
            <a:r>
              <a:rPr lang="en-US" dirty="0" smtClean="0"/>
              <a:t>Vision: Model system for optimizing the layout of (offshore) wind farms based on Computational Fluid Dynamics (CFD)</a:t>
            </a:r>
          </a:p>
          <a:p>
            <a:pPr lvl="1"/>
            <a:r>
              <a:rPr lang="en-US" dirty="0" err="1" smtClean="0"/>
              <a:t>Nowcasting</a:t>
            </a:r>
            <a:r>
              <a:rPr lang="en-US" dirty="0" smtClean="0"/>
              <a:t>: 2-120 seconds</a:t>
            </a:r>
          </a:p>
          <a:p>
            <a:pPr lvl="1"/>
            <a:r>
              <a:rPr lang="en-US" dirty="0" smtClean="0"/>
              <a:t>Power system integration</a:t>
            </a:r>
          </a:p>
          <a:p>
            <a:pPr lvl="1"/>
            <a:r>
              <a:rPr lang="en-US" dirty="0" smtClean="0"/>
              <a:t>Wind farm </a:t>
            </a:r>
            <a:r>
              <a:rPr lang="en-US" dirty="0" err="1" smtClean="0"/>
              <a:t>modelling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Visual Computing Forum 04/11/2011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3E86DE-4572-4C37-9427-CF754F25B4C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117" y="379828"/>
            <a:ext cx="2222883" cy="612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5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Visual Computing Forum 04/11/2011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885C1C-3122-4215-B17D-EC3FBAAC5BE6}" type="slidenum">
              <a:rPr lang="en-US"/>
              <a:pPr/>
              <a:t>4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Wakes</a:t>
            </a:r>
            <a:endParaRPr lang="en-US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1676400"/>
            <a:ext cx="84328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Wake effects caused by upstream turbines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Reduces energy output of downstream turbines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Increases material fatigue because of increased turbulence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9" name="Picture 4" descr="HornsRev_WakeCondens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1" b="14481"/>
          <a:stretch>
            <a:fillRect/>
          </a:stretch>
        </p:blipFill>
        <p:spPr bwMode="auto">
          <a:xfrm>
            <a:off x="1223889" y="2716040"/>
            <a:ext cx="6084961" cy="324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Visual Computing Forum 04/11/2011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EA6BCF-4925-450A-AD05-4F603012697A}" type="slidenum">
              <a:rPr lang="en-US"/>
              <a:pPr/>
              <a:t>5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Find a layout which minimizes the wake effects</a:t>
            </a:r>
          </a:p>
          <a:p>
            <a:endParaRPr lang="en-US" dirty="0" smtClean="0"/>
          </a:p>
          <a:p>
            <a:r>
              <a:rPr lang="en-US" dirty="0" smtClean="0"/>
              <a:t>Reduce the uncertainty of production estimates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273" y="383563"/>
            <a:ext cx="2219775" cy="611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Visual Computing Forum 04/11/2011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A95715-3F27-41BE-8766-7D746FBE7D04}" type="slidenum">
              <a:rPr lang="en-US"/>
              <a:pPr/>
              <a:t>6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Traditional approach: simplified wake models</a:t>
            </a:r>
          </a:p>
          <a:p>
            <a:pPr lvl="1"/>
            <a:r>
              <a:rPr lang="en-US" dirty="0" smtClean="0"/>
              <a:t>Often underestimates wake effects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CFD provides the state-of-the-art method for solving complex flow problems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CFD is computationally expensive – one simulation typically takes hours/days/weeks to complete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Prohibits straightforward use in optimization of layout</a:t>
            </a:r>
          </a:p>
          <a:p>
            <a:endParaRPr lang="en-US" dirty="0" smtClean="0"/>
          </a:p>
          <a:p>
            <a:r>
              <a:rPr lang="en-US" dirty="0" smtClean="0"/>
              <a:t>We have to make some simplifications!</a:t>
            </a:r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1935223" y="2460992"/>
            <a:ext cx="3235325" cy="1146175"/>
            <a:chOff x="2245" y="1888"/>
            <a:chExt cx="2038" cy="722"/>
          </a:xfrm>
        </p:grpSpPr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2245" y="1933"/>
              <a:ext cx="2038" cy="427"/>
              <a:chOff x="703" y="2296"/>
              <a:chExt cx="2038" cy="427"/>
            </a:xfrm>
          </p:grpSpPr>
          <p:grpSp>
            <p:nvGrpSpPr>
              <p:cNvPr id="14" name="Group 9"/>
              <p:cNvGrpSpPr>
                <a:grpSpLocks/>
              </p:cNvGrpSpPr>
              <p:nvPr/>
            </p:nvGrpSpPr>
            <p:grpSpPr bwMode="auto">
              <a:xfrm>
                <a:off x="703" y="2387"/>
                <a:ext cx="1916" cy="336"/>
                <a:chOff x="1558" y="2442"/>
                <a:chExt cx="1916" cy="336"/>
              </a:xfrm>
            </p:grpSpPr>
            <p:sp>
              <p:nvSpPr>
                <p:cNvPr id="20" name="Line 6"/>
                <p:cNvSpPr>
                  <a:spLocks noChangeShapeType="1"/>
                </p:cNvSpPr>
                <p:nvPr/>
              </p:nvSpPr>
              <p:spPr bwMode="auto">
                <a:xfrm rot="600000" flipV="1">
                  <a:off x="1569" y="2778"/>
                  <a:ext cx="190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21" name="Line 8"/>
                <p:cNvSpPr>
                  <a:spLocks noChangeShapeType="1"/>
                </p:cNvSpPr>
                <p:nvPr/>
              </p:nvSpPr>
              <p:spPr bwMode="auto">
                <a:xfrm rot="21000000" flipV="1">
                  <a:off x="1558" y="2442"/>
                  <a:ext cx="190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nb-NO"/>
                </a:p>
              </p:txBody>
            </p:sp>
          </p:grp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>
                <a:off x="1156" y="2478"/>
                <a:ext cx="0" cy="14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>
                <a:off x="711" y="2552"/>
                <a:ext cx="19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7" name="Line 19"/>
              <p:cNvSpPr>
                <a:spLocks noChangeShapeType="1"/>
              </p:cNvSpPr>
              <p:nvPr/>
            </p:nvSpPr>
            <p:spPr bwMode="auto">
              <a:xfrm flipV="1">
                <a:off x="2154" y="2296"/>
                <a:ext cx="0" cy="2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graphicFrame>
            <p:nvGraphicFramePr>
              <p:cNvPr id="18" name="Object 20"/>
              <p:cNvGraphicFramePr>
                <a:graphicFrameLocks noChangeAspect="1"/>
              </p:cNvGraphicFramePr>
              <p:nvPr/>
            </p:nvGraphicFramePr>
            <p:xfrm>
              <a:off x="2154" y="2343"/>
              <a:ext cx="587" cy="2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80" name="Equation" r:id="rId3" imgW="634680" imgH="228600" progId="Equation.3">
                      <p:embed/>
                    </p:oleObj>
                  </mc:Choice>
                  <mc:Fallback>
                    <p:oleObj name="Equation" r:id="rId3" imgW="6346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54" y="2343"/>
                            <a:ext cx="587" cy="21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" name="Object 22"/>
              <p:cNvGraphicFramePr>
                <a:graphicFrameLocks noChangeAspect="1"/>
              </p:cNvGraphicFramePr>
              <p:nvPr/>
            </p:nvGraphicFramePr>
            <p:xfrm>
              <a:off x="1202" y="2387"/>
              <a:ext cx="131" cy="2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81" name="Equation" r:id="rId5" imgW="139680" imgH="228600" progId="Equation.3">
                      <p:embed/>
                    </p:oleObj>
                  </mc:Choice>
                  <mc:Fallback>
                    <p:oleObj name="Equation" r:id="rId5" imgW="1396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02" y="2387"/>
                            <a:ext cx="131" cy="2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" name="AutoShape 25"/>
            <p:cNvSpPr>
              <a:spLocks/>
            </p:cNvSpPr>
            <p:nvPr/>
          </p:nvSpPr>
          <p:spPr bwMode="auto">
            <a:xfrm rot="16200000">
              <a:off x="3130" y="1865"/>
              <a:ext cx="136" cy="997"/>
            </a:xfrm>
            <a:prstGeom prst="leftBrace">
              <a:avLst>
                <a:gd name="adj1" fmla="val 6109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graphicFrame>
          <p:nvGraphicFramePr>
            <p:cNvPr id="11" name="Object 26"/>
            <p:cNvGraphicFramePr>
              <a:graphicFrameLocks noChangeAspect="1"/>
            </p:cNvGraphicFramePr>
            <p:nvPr/>
          </p:nvGraphicFramePr>
          <p:xfrm>
            <a:off x="3152" y="2478"/>
            <a:ext cx="120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2" name="Equation" r:id="rId7" imgW="126720" imgH="139680" progId="Equation.3">
                    <p:embed/>
                  </p:oleObj>
                </mc:Choice>
                <mc:Fallback>
                  <p:oleObj name="Equation" r:id="rId7" imgW="1267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2" y="2478"/>
                          <a:ext cx="120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Line 27"/>
            <p:cNvSpPr>
              <a:spLocks noChangeShapeType="1"/>
            </p:cNvSpPr>
            <p:nvPr/>
          </p:nvSpPr>
          <p:spPr bwMode="auto">
            <a:xfrm>
              <a:off x="2290" y="2024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graphicFrame>
          <p:nvGraphicFramePr>
            <p:cNvPr id="13" name="Object 28"/>
            <p:cNvGraphicFramePr>
              <a:graphicFrameLocks noChangeAspect="1"/>
            </p:cNvGraphicFramePr>
            <p:nvPr/>
          </p:nvGraphicFramePr>
          <p:xfrm>
            <a:off x="2426" y="1888"/>
            <a:ext cx="120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3" name="Equation" r:id="rId9" imgW="126720" imgH="139680" progId="Equation.3">
                    <p:embed/>
                  </p:oleObj>
                </mc:Choice>
                <mc:Fallback>
                  <p:oleObj name="Equation" r:id="rId9" imgW="1267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6" y="1888"/>
                          <a:ext cx="120" cy="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Line 41"/>
          <p:cNvSpPr>
            <a:spLocks noChangeShapeType="1"/>
          </p:cNvSpPr>
          <p:nvPr/>
        </p:nvSpPr>
        <p:spPr bwMode="auto">
          <a:xfrm>
            <a:off x="2655948" y="3037254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graphicFrame>
        <p:nvGraphicFramePr>
          <p:cNvPr id="2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821965"/>
              </p:ext>
            </p:extLst>
          </p:nvPr>
        </p:nvGraphicFramePr>
        <p:xfrm>
          <a:off x="2876611" y="2864217"/>
          <a:ext cx="2476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11" imgW="164880" imgH="228600" progId="Equation.3">
                  <p:embed/>
                </p:oleObj>
              </mc:Choice>
              <mc:Fallback>
                <p:oleObj name="Equation" r:id="rId11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611" y="2864217"/>
                        <a:ext cx="2476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Line 45"/>
          <p:cNvSpPr>
            <a:spLocks noChangeShapeType="1"/>
          </p:cNvSpPr>
          <p:nvPr/>
        </p:nvSpPr>
        <p:spPr bwMode="auto">
          <a:xfrm>
            <a:off x="4240273" y="3037254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graphicFrame>
        <p:nvGraphicFramePr>
          <p:cNvPr id="25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305660"/>
              </p:ext>
            </p:extLst>
          </p:nvPr>
        </p:nvGraphicFramePr>
        <p:xfrm>
          <a:off x="4600636" y="2965817"/>
          <a:ext cx="173037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13" imgW="114120" imgH="139680" progId="Equation.3">
                  <p:embed/>
                </p:oleObj>
              </mc:Choice>
              <mc:Fallback>
                <p:oleObj name="Equation" r:id="rId13" imgW="114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636" y="2965817"/>
                        <a:ext cx="173037" cy="21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reduction,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/>
              <a:t>Idea: Restrict the solution space to a reduced representative subspace</a:t>
            </a:r>
          </a:p>
          <a:p>
            <a:pPr lvl="1"/>
            <a:r>
              <a:rPr lang="en-US" sz="1400" dirty="0" smtClean="0"/>
              <a:t>Full </a:t>
            </a:r>
            <a:r>
              <a:rPr lang="en-US" sz="1400" dirty="0"/>
              <a:t>dimension </a:t>
            </a:r>
            <a:r>
              <a:rPr lang="en-US" sz="1400" dirty="0" smtClean="0"/>
              <a:t>~3 </a:t>
            </a:r>
            <a:r>
              <a:rPr lang="en-US" sz="1400" dirty="0"/>
              <a:t>000 </a:t>
            </a:r>
            <a:r>
              <a:rPr lang="en-US" sz="1400" dirty="0" smtClean="0"/>
              <a:t>000 grid cells</a:t>
            </a:r>
            <a:endParaRPr lang="en-US" sz="1400" dirty="0"/>
          </a:p>
          <a:p>
            <a:pPr lvl="1"/>
            <a:r>
              <a:rPr lang="en-US" sz="1400" dirty="0"/>
              <a:t>Subspace dimension </a:t>
            </a:r>
            <a:r>
              <a:rPr lang="en-US" sz="1400" dirty="0" smtClean="0"/>
              <a:t>~100 unknowns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 smtClean="0"/>
              <a:t>E.g</a:t>
            </a:r>
            <a:r>
              <a:rPr lang="en-US" sz="1400" dirty="0"/>
              <a:t>. used for real-time visualization of fluid effects (</a:t>
            </a:r>
            <a:r>
              <a:rPr lang="en-US" sz="1400" dirty="0" err="1"/>
              <a:t>Treuille</a:t>
            </a:r>
            <a:r>
              <a:rPr lang="en-US" sz="1400" dirty="0"/>
              <a:t> et al. 2006)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Examples of other applications of model reduction for fluids</a:t>
            </a:r>
          </a:p>
          <a:p>
            <a:pPr lvl="1"/>
            <a:r>
              <a:rPr lang="en-US" sz="1200" dirty="0"/>
              <a:t>Study of flow past a rectangular cavity (Rowley, 2002)</a:t>
            </a:r>
          </a:p>
          <a:p>
            <a:pPr lvl="1"/>
            <a:r>
              <a:rPr lang="en-US" sz="1200" dirty="0"/>
              <a:t>Optimal rotary control of cylinder wake (Bergman et al., 2005)</a:t>
            </a:r>
          </a:p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Visual Computing Forum 04/11/2011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3E86DE-4572-4C37-9427-CF754F25B4C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10" descr="Treullie-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649" y="2996413"/>
            <a:ext cx="3036574" cy="187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76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reduction, theoretical framework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Steady state RANS (Reynolds-Averaged </a:t>
                </a:r>
                <a:r>
                  <a:rPr lang="en-US" dirty="0" err="1" smtClean="0"/>
                  <a:t>Navier</a:t>
                </a:r>
                <a:r>
                  <a:rPr lang="en-US" dirty="0" smtClean="0"/>
                  <a:t>-Stokes) </a:t>
                </a:r>
                <a:r>
                  <a:rPr lang="en-US" dirty="0" smtClean="0"/>
                  <a:t>momentum </a:t>
                </a:r>
                <a:r>
                  <a:rPr lang="en-US" dirty="0" smtClean="0"/>
                  <a:t>equations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𝜌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𝜌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⋯,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𝑢</m:t>
                                </m:r>
                              </m:e>
                              <m:sub>
                                <m:f>
                                  <m:fPr>
                                    <m:type m:val="skw"/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sub>
                            </m:s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,⋯,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  <m:sub>
                                <m:f>
                                  <m:fPr>
                                    <m:type m:val="skw"/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sub>
                            </m:s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,⋯,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𝑤</m:t>
                                </m:r>
                              </m:e>
                              <m:sub>
                                <m:f>
                                  <m:fPr>
                                    <m:type m:val="skw"/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sub>
                            </m:s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,⋯,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  <m:sub>
                                <m:f>
                                  <m:fPr>
                                    <m:type m:val="skw"/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Seek solutions in a space spanned by an orthonormal basis (m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≪</m:t>
                    </m:r>
                  </m:oMath>
                </a14:m>
                <a:r>
                  <a:rPr lang="en-US" dirty="0" smtClean="0"/>
                  <a:t> n)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2, 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⋯,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Any solution in the reduced space is a linear combination of the basis vectors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𝜓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𝐵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>
                    <a:ea typeface="Cambria Math"/>
                  </a:rPr>
                  <a:t>Constraint: Solutions should </a:t>
                </a:r>
                <a:r>
                  <a:rPr lang="en-US" dirty="0" err="1" smtClean="0">
                    <a:ea typeface="Cambria Math"/>
                  </a:rPr>
                  <a:t>fulfil</a:t>
                </a:r>
                <a:r>
                  <a:rPr lang="en-US" dirty="0" smtClean="0">
                    <a:ea typeface="Cambria Math"/>
                  </a:rPr>
                  <a:t> the force balance in the </a:t>
                </a:r>
                <a:r>
                  <a:rPr lang="en-US" dirty="0" smtClean="0">
                    <a:ea typeface="Cambria Math"/>
                  </a:rPr>
                  <a:t>steady state RANS </a:t>
                </a:r>
                <a:r>
                  <a:rPr lang="en-US" dirty="0" smtClean="0">
                    <a:ea typeface="Cambria Math"/>
                  </a:rPr>
                  <a:t>equations</a:t>
                </a:r>
                <a:endParaRPr lang="en-US" b="0" dirty="0" smtClean="0">
                  <a:ea typeface="Cambria Math"/>
                </a:endParaRPr>
              </a:p>
              <a:p>
                <a:endParaRPr lang="en-US" b="0" dirty="0" smtClean="0">
                  <a:ea typeface="Cambria Math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49" t="-690" b="-800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Visual Computing Forum 04/11/2011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3E86DE-4572-4C37-9427-CF754F25B4C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3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Model </a:t>
            </a:r>
            <a:r>
              <a:rPr lang="nb-NO" dirty="0" err="1" smtClean="0"/>
              <a:t>reduction</a:t>
            </a:r>
            <a:r>
              <a:rPr lang="nb-NO" dirty="0" smtClean="0"/>
              <a:t>, operator </a:t>
            </a:r>
            <a:r>
              <a:rPr lang="nb-NO" dirty="0" err="1" smtClean="0"/>
              <a:t>examples</a:t>
            </a:r>
            <a:endParaRPr lang="nb-NO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ea typeface="Cambria Math"/>
                  </a:rPr>
                  <a:t>Pressure operator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</m:acc>
                      <m:r>
                        <a:rPr lang="en-US" i="1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𝑃𝐵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r>
                  <a:rPr lang="en-US" dirty="0">
                    <a:ea typeface="Cambria Math"/>
                  </a:rPr>
                  <a:t>Projected to reduced space: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𝑃𝐵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𝑚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1200" b="0" i="1" smtClean="0">
                          <a:latin typeface="Cambria Math"/>
                        </a:rPr>
                        <m:t>𝑛</m:t>
                      </m:r>
                      <m:r>
                        <a:rPr lang="en-US" sz="1200" b="0" i="1" smtClean="0">
                          <a:latin typeface="Cambria Math"/>
                        </a:rPr>
                        <m:t>      </m:t>
                      </m:r>
                      <m:r>
                        <a:rPr lang="en-US" sz="1200" b="0" i="1" smtClean="0">
                          <a:latin typeface="Cambria Math"/>
                        </a:rPr>
                        <m:t>𝑛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1200" b="0" i="1" smtClean="0">
                          <a:latin typeface="Cambria Math"/>
                        </a:rPr>
                        <m:t>𝑛</m:t>
                      </m:r>
                      <m:r>
                        <a:rPr lang="en-US" sz="1200" b="0" i="1" smtClean="0">
                          <a:latin typeface="Cambria Math"/>
                        </a:rPr>
                        <m:t>      </m:t>
                      </m:r>
                      <m:r>
                        <a:rPr lang="en-US" sz="1200" b="0" i="1" smtClean="0">
                          <a:latin typeface="Cambria Math"/>
                        </a:rPr>
                        <m:t>𝑛</m:t>
                      </m:r>
                      <m:r>
                        <a:rPr lang="en-US" sz="12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12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1200" dirty="0" smtClean="0"/>
              </a:p>
              <a:p>
                <a:r>
                  <a:rPr lang="en-US" dirty="0" smtClean="0"/>
                  <a:t>Advection operator is nonlinear</a:t>
                </a:r>
              </a:p>
              <a:p>
                <a:pPr lvl="1"/>
                <a:r>
                  <a:rPr lang="en-US" dirty="0" smtClean="0"/>
                  <a:t>Implies one </a:t>
                </a:r>
                <a:r>
                  <a:rPr lang="en-US" dirty="0" smtClean="0"/>
                  <a:t>operator matrix </a:t>
                </a:r>
                <a:r>
                  <a:rPr lang="en-US" dirty="0" smtClean="0"/>
                  <a:t>for each basis vector</a:t>
                </a:r>
              </a:p>
              <a:p>
                <a:pPr lvl="1"/>
                <a:r>
                  <a:rPr lang="en-US" dirty="0" smtClean="0"/>
                  <a:t>Can show that this can be expressed by a tensor of third order: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𝑖𝑗𝑘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nb-NO" b="0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In this way the governing equations can be expressed in the reduced space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49" t="-690" b="-882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Visual Computing Forum 04/11/2011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3E86DE-4572-4C37-9427-CF754F25B4CC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037428" y="3137095"/>
            <a:ext cx="239150" cy="37982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579034" y="3137095"/>
            <a:ext cx="0" cy="37982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775982" y="3137095"/>
            <a:ext cx="295421" cy="37982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210930" y="4900246"/>
            <a:ext cx="0" cy="37982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24098" y="5329311"/>
                <a:ext cx="9736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/>
                        </a:rPr>
                        <m:t>𝑚</m:t>
                      </m:r>
                      <m:r>
                        <a:rPr lang="nb-NO" sz="12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nb-NO" sz="12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nb-NO" sz="12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nb-NO" sz="1200" b="0" i="1" smtClean="0">
                          <a:latin typeface="Cambria Math"/>
                          <a:ea typeface="Cambria Math"/>
                        </a:rPr>
                        <m:t>𝑚</m:t>
                      </m:r>
                    </m:oMath>
                  </m:oMathPara>
                </a14:m>
                <a:endParaRPr lang="nb-NO" sz="1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098" y="5329311"/>
                <a:ext cx="973663" cy="2769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stCxn id="17" idx="2"/>
          </p:cNvCxnSpPr>
          <p:nvPr/>
        </p:nvCxnSpPr>
        <p:spPr>
          <a:xfrm>
            <a:off x="4276578" y="1781985"/>
            <a:ext cx="0" cy="363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96246" y="1535764"/>
            <a:ext cx="1160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smtClean="0"/>
              <a:t>CFD </a:t>
            </a:r>
            <a:r>
              <a:rPr lang="nb-NO" sz="1000" dirty="0" err="1" smtClean="0"/>
              <a:t>discretization</a:t>
            </a:r>
            <a:endParaRPr lang="nb-NO" sz="10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856910" y="1781985"/>
            <a:ext cx="277798" cy="440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36232" y="1595568"/>
            <a:ext cx="21593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err="1" smtClean="0"/>
              <a:t>Reduced</a:t>
            </a:r>
            <a:r>
              <a:rPr lang="nb-NO" sz="1000" dirty="0" smtClean="0"/>
              <a:t> order </a:t>
            </a:r>
            <a:r>
              <a:rPr lang="nb-NO" sz="1000" dirty="0" err="1" smtClean="0"/>
              <a:t>space</a:t>
            </a:r>
            <a:r>
              <a:rPr lang="nb-NO" sz="1000" dirty="0" smtClean="0"/>
              <a:t> </a:t>
            </a:r>
            <a:r>
              <a:rPr lang="nb-NO" sz="1000" dirty="0" err="1" smtClean="0"/>
              <a:t>representation</a:t>
            </a:r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386419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</Template>
  <TotalTime>854</TotalTime>
  <Words>826</Words>
  <Application>Microsoft Office PowerPoint</Application>
  <PresentationFormat>On-screen Show (4:3)</PresentationFormat>
  <Paragraphs>142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Default Design</vt:lpstr>
      <vt:lpstr>Equation</vt:lpstr>
      <vt:lpstr>Interactive computation and visualization of wind farm flow fields based on model reduction</vt:lpstr>
      <vt:lpstr>Norwegian Centre for Offshore Wind Energy - NORCOWE</vt:lpstr>
      <vt:lpstr>NORCOWE WP 4 – Wind farm optimization</vt:lpstr>
      <vt:lpstr>Wakes</vt:lpstr>
      <vt:lpstr>Objectives</vt:lpstr>
      <vt:lpstr>Motivation</vt:lpstr>
      <vt:lpstr>Model reduction, background</vt:lpstr>
      <vt:lpstr>Model reduction, theoretical framework</vt:lpstr>
      <vt:lpstr>Model reduction, operator examples</vt:lpstr>
      <vt:lpstr>Contructing a representative basis</vt:lpstr>
      <vt:lpstr>Tiles</vt:lpstr>
      <vt:lpstr>Test case</vt:lpstr>
      <vt:lpstr>Interactive tool for testing turbine positions</vt:lpstr>
      <vt:lpstr>Demo</vt:lpstr>
    </vt:vector>
  </TitlesOfParts>
  <Company>CMR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Optimizing wind farm layout using CFD</dc:title>
  <dc:creator>Yngve Heggelund</dc:creator>
  <cp:lastModifiedBy>Heggelund, Yngve</cp:lastModifiedBy>
  <cp:revision>41</cp:revision>
  <dcterms:created xsi:type="dcterms:W3CDTF">2010-03-16T14:28:23Z</dcterms:created>
  <dcterms:modified xsi:type="dcterms:W3CDTF">2011-11-03T14:17:55Z</dcterms:modified>
</cp:coreProperties>
</file>