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258" r:id="rId4"/>
    <p:sldId id="267" r:id="rId5"/>
    <p:sldId id="261" r:id="rId6"/>
    <p:sldId id="270" r:id="rId7"/>
    <p:sldId id="271" r:id="rId8"/>
    <p:sldId id="269" r:id="rId9"/>
    <p:sldId id="265" r:id="rId10"/>
    <p:sldId id="268" r:id="rId11"/>
    <p:sldId id="272" r:id="rId12"/>
    <p:sldId id="285" r:id="rId13"/>
    <p:sldId id="276" r:id="rId14"/>
    <p:sldId id="273" r:id="rId15"/>
    <p:sldId id="286" r:id="rId16"/>
    <p:sldId id="284" r:id="rId17"/>
    <p:sldId id="287" r:id="rId18"/>
    <p:sldId id="288" r:id="rId19"/>
    <p:sldId id="289" r:id="rId20"/>
    <p:sldId id="292" r:id="rId21"/>
    <p:sldId id="274" r:id="rId22"/>
    <p:sldId id="290" r:id="rId23"/>
    <p:sldId id="291" r:id="rId24"/>
    <p:sldId id="275" r:id="rId25"/>
    <p:sldId id="302" r:id="rId26"/>
    <p:sldId id="277" r:id="rId27"/>
    <p:sldId id="278" r:id="rId28"/>
    <p:sldId id="279" r:id="rId29"/>
    <p:sldId id="280" r:id="rId30"/>
    <p:sldId id="281" r:id="rId31"/>
    <p:sldId id="282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260" r:id="rId40"/>
    <p:sldId id="293" r:id="rId41"/>
    <p:sldId id="283" r:id="rId42"/>
    <p:sldId id="29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9" autoAdjust="0"/>
    <p:restoredTop sz="94660"/>
  </p:normalViewPr>
  <p:slideViewPr>
    <p:cSldViewPr>
      <p:cViewPr>
        <p:scale>
          <a:sx n="66" d="100"/>
          <a:sy n="66" d="100"/>
        </p:scale>
        <p:origin x="-1166" y="-23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7C4E1-D973-447C-A12B-84167E2BABEF}" type="datetimeFigureOut">
              <a:rPr lang="en-US" smtClean="0"/>
              <a:t>08-Mar-12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A0C4C-CB12-4188-B721-6A6A61513A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Stress </a:t>
            </a:r>
            <a:r>
              <a:rPr lang="en-US" baseline="0" dirty="0" smtClean="0"/>
              <a:t> that I will talk about micro Modeling and Macro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Caleydo</a:t>
            </a:r>
            <a:r>
              <a:rPr lang="en-US" dirty="0" smtClean="0"/>
              <a:t>: linking pathways and contained gene expression, as well as related pathways (which are not kept in one single network but subdivided into multiple network</a:t>
            </a:r>
            <a:r>
              <a:rPr lang="en-US" baseline="0" dirty="0" smtClean="0"/>
              <a:t> in the db due to the complexity)</a:t>
            </a:r>
          </a:p>
          <a:p>
            <a:r>
              <a:rPr lang="en-US" baseline="0" dirty="0" smtClean="0"/>
              <a:t>Other: grid based approach for metabolic networks focus + c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</a:t>
            </a:r>
            <a:r>
              <a:rPr lang="en-US" dirty="0" err="1" smtClean="0"/>
              <a:t>closeups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Brekke</a:t>
            </a:r>
            <a:r>
              <a:rPr lang="en-US" dirty="0" smtClean="0"/>
              <a:t> strain</a:t>
            </a:r>
          </a:p>
          <a:p>
            <a:r>
              <a:rPr lang="en-US" dirty="0" err="1" smtClean="0"/>
              <a:t>Ropinski</a:t>
            </a:r>
            <a:r>
              <a:rPr lang="en-US" dirty="0" smtClean="0"/>
              <a:t> multivariate mapping (</a:t>
            </a:r>
            <a:r>
              <a:rPr lang="en-US" dirty="0" err="1" smtClean="0"/>
              <a:t>spect</a:t>
            </a:r>
            <a:r>
              <a:rPr lang="en-US" dirty="0" smtClean="0"/>
              <a:t>, wall thickness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Kondratieva</a:t>
            </a:r>
            <a:r>
              <a:rPr lang="en-US" dirty="0" smtClean="0"/>
              <a:t> particle tracing in </a:t>
            </a:r>
            <a:r>
              <a:rPr lang="en-US" dirty="0" err="1" smtClean="0"/>
              <a:t>gpu</a:t>
            </a:r>
            <a:r>
              <a:rPr lang="en-US" dirty="0" smtClean="0"/>
              <a:t> for tensor fields tracking</a:t>
            </a:r>
          </a:p>
          <a:p>
            <a:r>
              <a:rPr lang="en-US" dirty="0" smtClean="0"/>
              <a:t>Toussaint et al improved  curvilinear interpolation scheme for tensor fields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Combination of photorealistic and NPR rendering </a:t>
            </a:r>
            <a:r>
              <a:rPr lang="en-US" dirty="0" err="1" smtClean="0"/>
              <a:t>ffor</a:t>
            </a:r>
            <a:r>
              <a:rPr lang="en-US" dirty="0" smtClean="0"/>
              <a:t> </a:t>
            </a:r>
            <a:r>
              <a:rPr lang="en-US" dirty="0" err="1" smtClean="0"/>
              <a:t>bmode</a:t>
            </a:r>
            <a:r>
              <a:rPr lang="en-US" dirty="0" smtClean="0"/>
              <a:t> and color </a:t>
            </a:r>
            <a:r>
              <a:rPr lang="en-US" dirty="0" err="1" smtClean="0"/>
              <a:t>doppler</a:t>
            </a:r>
            <a:r>
              <a:rPr lang="en-US" dirty="0" smtClean="0"/>
              <a:t>. They combine </a:t>
            </a:r>
            <a:r>
              <a:rPr lang="en-US" dirty="0" err="1" smtClean="0"/>
              <a:t>siluette</a:t>
            </a:r>
            <a:r>
              <a:rPr lang="en-US" dirty="0" smtClean="0"/>
              <a:t> rendering for the context and a</a:t>
            </a:r>
            <a:r>
              <a:rPr lang="en-US" baseline="0" dirty="0" smtClean="0"/>
              <a:t> modified shading model for the focus in order to cope with the noisiness of US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Cyclestack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A0C4C-CB12-4188-B721-6A6A61513A90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5384-8EE0-4A73-8986-49F888167967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909-B85A-421D-92EE-F256FEF3E219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93D-53B2-4D92-B586-6B23939DA127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3DC4-A3E5-415D-AC17-9BE1B3F6C996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86B7-303E-4FBA-9CA0-B84565711EDF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E30A-5460-4D78-8538-18DB3DC02DD5}" type="datetime1">
              <a:rPr lang="en-US" smtClean="0"/>
              <a:t>09-Mar-12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6A2B-426B-46BB-8EA9-EF7E6660399C}" type="datetime1">
              <a:rPr lang="en-US" smtClean="0"/>
              <a:t>09-Mar-12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355-71EC-4CD5-B7E8-862774CADD54}" type="datetime1">
              <a:rPr lang="en-US" smtClean="0"/>
              <a:t>09-Mar-12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C73B-9EBA-4FCB-BF59-BE7DBE7970C1}" type="datetime1">
              <a:rPr lang="en-US" smtClean="0"/>
              <a:t>09-Mar-12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D482-9EB3-44F4-A3CC-1CE1291E775D}" type="datetime1">
              <a:rPr lang="en-US" smtClean="0"/>
              <a:t>09-Mar-12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4A9F-B5D5-440D-A30C-46964721AEEA}" type="datetime1">
              <a:rPr lang="en-US" smtClean="0"/>
              <a:t>09-Mar-12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653FB-874B-4DFF-85EB-16026D0DACD9}" type="datetime1">
              <a:rPr lang="en-US" smtClean="0"/>
              <a:t>09-Mar-12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aolo\Desktop\Videos\foo-1.m4v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hysiome.org/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zeiss-campus.magnet.fsu.edu/articles/livecellimaging/techniques.html" TargetMode="External"/><Relationship Id="rId2" Type="http://schemas.openxmlformats.org/officeDocument/2006/relationships/hyperlink" Target="http://www.leica-microsystems.com/science-lab/live-cell-imaging-techniques-visualizing-the-molecular-dynamics-of-lif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Medical Visualization of Human Physiology </a:t>
            </a:r>
            <a:r>
              <a:rPr lang="en-US" dirty="0" smtClean="0"/>
              <a:t>D</a:t>
            </a:r>
            <a:r>
              <a:rPr lang="en-US" dirty="0" smtClean="0"/>
              <a:t>ata: an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Paolo </a:t>
            </a:r>
            <a:r>
              <a:rPr lang="en-US" dirty="0" err="1" smtClean="0"/>
              <a:t>Angelelli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Muscle cells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0"/>
            <a:ext cx="8707194" cy="2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153239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 l="4700" t="26483" r="5000" b="44280"/>
          <a:stretch>
            <a:fillRect/>
          </a:stretch>
        </p:blipFill>
        <p:spPr bwMode="auto">
          <a:xfrm>
            <a:off x="457200" y="914400"/>
            <a:ext cx="388918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5828" y="1219201"/>
            <a:ext cx="28152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352800" y="5791200"/>
            <a:ext cx="15792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Parulek</a:t>
            </a:r>
            <a:r>
              <a:rPr lang="en-US" sz="1100" dirty="0" smtClean="0">
                <a:latin typeface="Myriad Pro" pitchFamily="34" charset="0"/>
              </a:rPr>
              <a:t> and </a:t>
            </a:r>
            <a:r>
              <a:rPr lang="en-US" sz="1100" dirty="0" err="1" smtClean="0">
                <a:latin typeface="Myriad Pro" pitchFamily="34" charset="0"/>
              </a:rPr>
              <a:t>Remis</a:t>
            </a:r>
            <a:r>
              <a:rPr lang="en-US" sz="1100" dirty="0" smtClean="0">
                <a:latin typeface="Myriad Pro" pitchFamily="34" charset="0"/>
              </a:rPr>
              <a:t> 2009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Metabolism</a:t>
            </a:r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Visualization of the metabolic network (pathways)</a:t>
            </a:r>
            <a:endParaRPr lang="en-US" sz="1800" dirty="0" smtClean="0">
              <a:latin typeface="Myriad Pro" pitchFamily="34" charset="0"/>
            </a:endParaRP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99471"/>
            <a:ext cx="7696200" cy="525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52400" y="1752600"/>
            <a:ext cx="8691314" cy="4772799"/>
            <a:chOff x="228600" y="1447800"/>
            <a:chExt cx="8691314" cy="4772799"/>
          </a:xfrm>
        </p:grpSpPr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90024" y="1447800"/>
              <a:ext cx="482989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" y="1524000"/>
              <a:ext cx="2997200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181600" y="4419600"/>
              <a:ext cx="92044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latin typeface="Myriad Pro" pitchFamily="34" charset="0"/>
                </a:rPr>
                <a:t>Jianu</a:t>
              </a:r>
              <a:r>
                <a:rPr lang="en-US" sz="1200" b="1" dirty="0" smtClean="0">
                  <a:latin typeface="Myriad Pro" pitchFamily="34" charset="0"/>
                </a:rPr>
                <a:t> 2010</a:t>
              </a:r>
              <a:endParaRPr lang="en-US" sz="1200" b="1" dirty="0">
                <a:latin typeface="Myriad Pro" pitchFamily="34" charset="0"/>
              </a:endParaRPr>
            </a:p>
          </p:txBody>
        </p:sp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685800" y="5943600"/>
              <a:ext cx="11195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latin typeface="Myriad Pro" pitchFamily="34" charset="0"/>
                </a:rPr>
                <a:t>Screiber</a:t>
              </a:r>
              <a:r>
                <a:rPr lang="en-US" sz="1200" b="1" dirty="0" smtClean="0">
                  <a:latin typeface="Myriad Pro" pitchFamily="34" charset="0"/>
                </a:rPr>
                <a:t> 2006</a:t>
              </a:r>
              <a:endParaRPr lang="en-US" sz="1200" b="1" dirty="0"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828800" y="4800600"/>
            <a:ext cx="10262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Lex</a:t>
            </a:r>
            <a:r>
              <a:rPr lang="en-US" sz="1100" dirty="0" smtClean="0">
                <a:latin typeface="Myriad Pro" pitchFamily="34" charset="0"/>
              </a:rPr>
              <a:t>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Metabolism 2</a:t>
            </a:r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Visualization of the metabolic network (pathways)</a:t>
            </a:r>
            <a:endParaRPr lang="en-US" sz="1800" dirty="0" smtClean="0">
              <a:latin typeface="Myriad Pro" pitchFamily="34" charset="0"/>
            </a:endParaRP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654720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990600" y="381000"/>
            <a:ext cx="7543800" cy="6477000"/>
            <a:chOff x="990600" y="381000"/>
            <a:chExt cx="7543800" cy="6477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676400" y="2438400"/>
              <a:ext cx="6858000" cy="4419600"/>
              <a:chOff x="1676400" y="2438400"/>
              <a:chExt cx="6858000" cy="4419600"/>
            </a:xfrm>
          </p:grpSpPr>
          <p:pic>
            <p:nvPicPr>
              <p:cNvPr id="2765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76400" y="2438400"/>
                <a:ext cx="6858000" cy="4196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>
                <a:off x="4572000" y="6596390"/>
                <a:ext cx="167706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100" dirty="0" err="1" smtClean="0">
                    <a:latin typeface="Myriad Pro" pitchFamily="34" charset="0"/>
                  </a:rPr>
                  <a:t>Rohrschneider</a:t>
                </a:r>
                <a:r>
                  <a:rPr lang="en-US" sz="1100" dirty="0" smtClean="0">
                    <a:latin typeface="Myriad Pro" pitchFamily="34" charset="0"/>
                  </a:rPr>
                  <a:t> et </a:t>
                </a:r>
                <a:r>
                  <a:rPr lang="en-US" sz="1100" dirty="0">
                    <a:latin typeface="Myriad Pro" pitchFamily="34" charset="0"/>
                  </a:rPr>
                  <a:t>al.,</a:t>
                </a:r>
                <a:r>
                  <a:rPr lang="en-US" sz="1100" i="1" dirty="0">
                    <a:latin typeface="Myriad Pro" pitchFamily="34" charset="0"/>
                  </a:rPr>
                  <a:t> </a:t>
                </a:r>
                <a:r>
                  <a:rPr lang="en-US" sz="1100" i="1" dirty="0" smtClean="0">
                    <a:latin typeface="Myriad Pro" pitchFamily="34" charset="0"/>
                  </a:rPr>
                  <a:t>2009</a:t>
                </a:r>
                <a:endParaRPr lang="en-US" sz="1100" dirty="0">
                  <a:latin typeface="Myriad Pro" pitchFamily="34" charset="0"/>
                </a:endParaRPr>
              </a:p>
            </p:txBody>
          </p:sp>
        </p:grpSp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0600" y="381000"/>
              <a:ext cx="2438400" cy="1971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Macro Level physiology: Metabolism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143000"/>
            <a:ext cx="6068291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345591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505200" y="6096000"/>
            <a:ext cx="13227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Ropinski</a:t>
            </a:r>
            <a:r>
              <a:rPr lang="en-US" sz="1100" dirty="0" smtClean="0">
                <a:latin typeface="Myriad Pro" pitchFamily="34" charset="0"/>
              </a:rPr>
              <a:t>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2009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Heart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150" y="1066800"/>
            <a:ext cx="41338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019800" y="312420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Brekke</a:t>
            </a:r>
            <a:r>
              <a:rPr lang="en-US" sz="1100" dirty="0" smtClean="0">
                <a:latin typeface="Myriad Pro" pitchFamily="34" charset="0"/>
              </a:rPr>
              <a:t> et al 2008 (not published)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629400" y="6400800"/>
            <a:ext cx="17171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Meyer-</a:t>
            </a:r>
            <a:r>
              <a:rPr lang="en-US" sz="1100" dirty="0" err="1" smtClean="0">
                <a:latin typeface="Myriad Pro" pitchFamily="34" charset="0"/>
              </a:rPr>
              <a:t>Spradow</a:t>
            </a:r>
            <a:r>
              <a:rPr lang="en-US" sz="1100" dirty="0" smtClean="0">
                <a:latin typeface="Myriad Pro" pitchFamily="34" charset="0"/>
              </a:rPr>
              <a:t> et al 2008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665054"/>
            <a:ext cx="3848100" cy="280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371600"/>
            <a:ext cx="201924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14400" y="4800600"/>
            <a:ext cx="13147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Termeer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2008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Heart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l="7000" t="29661" r="4000" b="37924"/>
          <a:stretch>
            <a:fillRect/>
          </a:stretch>
        </p:blipFill>
        <p:spPr bwMode="auto">
          <a:xfrm>
            <a:off x="3124200" y="3505200"/>
            <a:ext cx="545203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81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143000" y="3657600"/>
            <a:ext cx="15343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Kondratieva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4216400" y="6537960"/>
            <a:ext cx="13853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Toussaint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38800" y="457200"/>
            <a:ext cx="3251200" cy="5367010"/>
            <a:chOff x="5638800" y="457200"/>
            <a:chExt cx="3251200" cy="5367010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38800" y="457200"/>
              <a:ext cx="3251200" cy="512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6781800" y="5562600"/>
              <a:ext cx="110158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 err="1" smtClean="0">
                  <a:latin typeface="Myriad Pro" pitchFamily="34" charset="0"/>
                </a:rPr>
                <a:t>Chen</a:t>
              </a:r>
              <a:r>
                <a:rPr lang="en-US" sz="1100" dirty="0" err="1" smtClean="0">
                  <a:latin typeface="Myriad Pro" pitchFamily="34" charset="0"/>
                </a:rPr>
                <a:t>et</a:t>
              </a:r>
              <a:r>
                <a:rPr lang="en-US" sz="1100" dirty="0" smtClean="0">
                  <a:latin typeface="Myriad Pro" pitchFamily="34" charset="0"/>
                </a:rPr>
                <a:t> </a:t>
              </a:r>
              <a:r>
                <a:rPr lang="en-US" sz="1100" dirty="0">
                  <a:latin typeface="Myriad Pro" pitchFamily="34" charset="0"/>
                </a:rPr>
                <a:t>al.,</a:t>
              </a:r>
              <a:r>
                <a:rPr lang="en-US" sz="1100" i="1" dirty="0">
                  <a:latin typeface="Myriad Pro" pitchFamily="34" charset="0"/>
                </a:rPr>
                <a:t> </a:t>
              </a:r>
              <a:r>
                <a:rPr lang="en-US" sz="1100" i="1" dirty="0" smtClean="0">
                  <a:latin typeface="Myriad Pro" pitchFamily="34" charset="0"/>
                </a:rPr>
                <a:t>2009</a:t>
              </a:r>
              <a:endParaRPr lang="en-US" sz="1100" dirty="0"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382000" cy="322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895600" y="4343400"/>
            <a:ext cx="13292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Petersch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2007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Circulation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029200"/>
            <a:ext cx="66008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74993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124200"/>
            <a:ext cx="1814286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514600" y="4800600"/>
            <a:ext cx="11496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Markl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286000" y="6400800"/>
            <a:ext cx="13837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Gasteiger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7239000" y="6019800"/>
            <a:ext cx="16289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Frydrycowycz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2009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Circulation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733435" y="381000"/>
            <a:ext cx="3410565" cy="2857500"/>
            <a:chOff x="304800" y="457200"/>
            <a:chExt cx="7048500" cy="59055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676400"/>
              <a:ext cx="4629150" cy="462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2819400"/>
              <a:ext cx="3543300" cy="354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9000" y="457200"/>
              <a:ext cx="24384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685800" y="1143000"/>
            <a:ext cx="2743200" cy="1333500"/>
            <a:chOff x="13792200" y="-1315872"/>
            <a:chExt cx="3752850" cy="1811172"/>
          </a:xfrm>
        </p:grpSpPr>
        <p:pic>
          <p:nvPicPr>
            <p:cNvPr id="31759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92200" y="-1315872"/>
              <a:ext cx="18478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0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697200" y="-1219200"/>
              <a:ext cx="184785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90600" y="2438400"/>
            <a:ext cx="13147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Fridman</a:t>
            </a:r>
            <a:r>
              <a:rPr lang="en-US" sz="1100" dirty="0" smtClean="0">
                <a:latin typeface="Myriad Pro" pitchFamily="34" charset="0"/>
              </a:rPr>
              <a:t>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7162800" y="3048000"/>
            <a:ext cx="13035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Van Pelt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891496" y="6506902"/>
            <a:ext cx="13035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Myriad Pro" pitchFamily="34" charset="0"/>
              </a:rPr>
              <a:t>Van Pelt </a:t>
            </a:r>
            <a:r>
              <a:rPr lang="en-US" sz="1100" dirty="0" smtClean="0">
                <a:solidFill>
                  <a:schemeClr val="bg1"/>
                </a:solidFill>
                <a:latin typeface="Myriad Pro" pitchFamily="34" charset="0"/>
              </a:rPr>
              <a:t>et </a:t>
            </a:r>
            <a:r>
              <a:rPr lang="en-US" sz="1100" dirty="0">
                <a:solidFill>
                  <a:schemeClr val="bg1"/>
                </a:solidFill>
                <a:latin typeface="Myriad Pro" pitchFamily="34" charset="0"/>
              </a:rPr>
              <a:t>al.,</a:t>
            </a:r>
            <a:r>
              <a:rPr lang="en-US" sz="1100" i="1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en-US" sz="1100" i="1" dirty="0" smtClean="0">
                <a:solidFill>
                  <a:schemeClr val="bg1"/>
                </a:solidFill>
                <a:latin typeface="Myriad Pro" pitchFamily="34" charset="0"/>
              </a:rPr>
              <a:t>2011</a:t>
            </a:r>
            <a:endParaRPr lang="en-US" sz="1100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 cstate="print"/>
          <a:srcRect b="12106"/>
          <a:stretch>
            <a:fillRect/>
          </a:stretch>
        </p:blipFill>
        <p:spPr bwMode="auto">
          <a:xfrm>
            <a:off x="685800" y="5029199"/>
            <a:ext cx="8281987" cy="173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 cstate="print"/>
          <a:srcRect b="12106"/>
          <a:stretch>
            <a:fillRect/>
          </a:stretch>
        </p:blipFill>
        <p:spPr bwMode="auto">
          <a:xfrm>
            <a:off x="685800" y="3308636"/>
            <a:ext cx="8277225" cy="174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Circulation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" y="1744980"/>
            <a:ext cx="465666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676400" y="4343400"/>
            <a:ext cx="12009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Borkin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43000"/>
            <a:ext cx="3684608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6248400" y="5943600"/>
            <a:ext cx="17588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Angelelli</a:t>
            </a:r>
            <a:r>
              <a:rPr lang="en-US" sz="1100" dirty="0" smtClean="0">
                <a:latin typeface="Myriad Pro" pitchFamily="34" charset="0"/>
              </a:rPr>
              <a:t> and Hauser</a:t>
            </a:r>
            <a:r>
              <a:rPr lang="en-US" sz="1100" dirty="0" smtClean="0">
                <a:latin typeface="Myriad Pro" pitchFamily="34" charset="0"/>
              </a:rPr>
              <a:t>.,</a:t>
            </a:r>
            <a:r>
              <a:rPr lang="en-US" sz="1100" i="1" dirty="0" smtClean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Human 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latin typeface="Myriad Pro" pitchFamily="34" charset="0"/>
              </a:rPr>
              <a:t>Definitions:</a:t>
            </a:r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smtClean="0">
                <a:latin typeface="Myriad Pro" pitchFamily="34" charset="0"/>
              </a:rPr>
              <a:t>“The </a:t>
            </a:r>
            <a:r>
              <a:rPr lang="en-US" sz="2000" dirty="0" smtClean="0">
                <a:latin typeface="Myriad Pro" pitchFamily="34" charset="0"/>
              </a:rPr>
              <a:t>science of the mechanical, physical, and biochemical functions of humans, their organs, and the cells of which they are </a:t>
            </a:r>
            <a:r>
              <a:rPr lang="en-US" sz="2000" dirty="0" smtClean="0">
                <a:latin typeface="Myriad Pro" pitchFamily="34" charset="0"/>
              </a:rPr>
              <a:t>composed”</a:t>
            </a:r>
          </a:p>
          <a:p>
            <a:r>
              <a:rPr lang="en-US" sz="2000" dirty="0" smtClean="0">
                <a:latin typeface="Myriad Pro" pitchFamily="34" charset="0"/>
              </a:rPr>
              <a:t>“The study of </a:t>
            </a:r>
            <a:r>
              <a:rPr lang="en-US" sz="2000" dirty="0" smtClean="0">
                <a:latin typeface="Myriad Pro" pitchFamily="34" charset="0"/>
              </a:rPr>
              <a:t>specific </a:t>
            </a:r>
            <a:r>
              <a:rPr lang="en-US" sz="2000" dirty="0" smtClean="0">
                <a:latin typeface="Myriad Pro" pitchFamily="34" charset="0"/>
              </a:rPr>
              <a:t>characteristics and </a:t>
            </a:r>
            <a:r>
              <a:rPr lang="en-US" sz="2000" dirty="0" smtClean="0">
                <a:latin typeface="Myriad Pro" pitchFamily="34" charset="0"/>
              </a:rPr>
              <a:t>mechanisms of the human body that make it a living </a:t>
            </a:r>
            <a:r>
              <a:rPr lang="en-US" sz="2000" dirty="0" smtClean="0">
                <a:latin typeface="Myriad Pro" pitchFamily="34" charset="0"/>
              </a:rPr>
              <a:t>being”</a:t>
            </a:r>
          </a:p>
          <a:p>
            <a:r>
              <a:rPr lang="en-US" sz="2000" dirty="0" smtClean="0">
                <a:latin typeface="Myriad Pro" pitchFamily="34" charset="0"/>
              </a:rPr>
              <a:t>“The </a:t>
            </a:r>
            <a:r>
              <a:rPr lang="en-US" sz="2000" dirty="0" smtClean="0">
                <a:latin typeface="Myriad Pro" pitchFamily="34" charset="0"/>
              </a:rPr>
              <a:t>study of life </a:t>
            </a:r>
            <a:r>
              <a:rPr lang="en-US" sz="2000" dirty="0" smtClean="0">
                <a:latin typeface="Myriad Pro" pitchFamily="34" charset="0"/>
              </a:rPr>
              <a:t>processes”</a:t>
            </a:r>
            <a:endParaRPr lang="en-US" sz="2000" dirty="0" smtClean="0">
              <a:latin typeface="Myriad Pro" pitchFamily="34" charset="0"/>
            </a:endParaRPr>
          </a:p>
          <a:p>
            <a:pPr>
              <a:buNone/>
            </a:pPr>
            <a:endParaRPr lang="en-US" sz="2000" dirty="0" smtClean="0">
              <a:latin typeface="Myriad Pro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Myriad Pro" pitchFamily="34" charset="0"/>
              </a:rPr>
              <a:t>Let’s compare it to Anatomy:</a:t>
            </a:r>
          </a:p>
          <a:p>
            <a:pPr>
              <a:buNone/>
            </a:pPr>
            <a:r>
              <a:rPr lang="en-US" sz="2000" dirty="0" smtClean="0">
                <a:latin typeface="Myriad Pro" pitchFamily="34" charset="0"/>
              </a:rPr>
              <a:t>“T</a:t>
            </a:r>
            <a:r>
              <a:rPr lang="en-US" sz="2000" dirty="0" smtClean="0">
                <a:latin typeface="Myriad Pro" pitchFamily="34" charset="0"/>
              </a:rPr>
              <a:t>he </a:t>
            </a:r>
            <a:r>
              <a:rPr lang="en-US" sz="2000" dirty="0" smtClean="0">
                <a:latin typeface="Myriad Pro" pitchFamily="34" charset="0"/>
              </a:rPr>
              <a:t>consideration of the </a:t>
            </a:r>
            <a:r>
              <a:rPr lang="en-US" sz="2000" dirty="0" smtClean="0">
                <a:latin typeface="Myriad Pro" pitchFamily="34" charset="0"/>
              </a:rPr>
              <a:t>shape and structure </a:t>
            </a:r>
            <a:r>
              <a:rPr lang="en-US" sz="2000" dirty="0" smtClean="0">
                <a:latin typeface="Myriad Pro" pitchFamily="34" charset="0"/>
              </a:rPr>
              <a:t>of living things</a:t>
            </a:r>
            <a:r>
              <a:rPr lang="en-US" sz="2000" dirty="0" smtClean="0">
                <a:latin typeface="Myriad Pro" pitchFamily="34" charset="0"/>
              </a:rPr>
              <a:t>.”</a:t>
            </a:r>
            <a:br>
              <a:rPr lang="en-US" sz="2000" dirty="0" smtClean="0">
                <a:latin typeface="Myriad Pro" pitchFamily="34" charset="0"/>
              </a:rPr>
            </a:br>
            <a:endParaRPr lang="en-US" sz="2000" dirty="0" smtClean="0">
              <a:latin typeface="Myriad Pro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Myriad Pro" pitchFamily="34" charset="0"/>
              </a:rPr>
              <a:t>Why Important? Physiological processes make us stay</a:t>
            </a:r>
            <a:r>
              <a:rPr lang="en-US" sz="2000" dirty="0" smtClean="0">
                <a:latin typeface="Myriad Pro" pitchFamily="34" charset="0"/>
              </a:rPr>
              <a:t/>
            </a:r>
            <a:br>
              <a:rPr lang="en-US" sz="2000" dirty="0" smtClean="0">
                <a:latin typeface="Myriad Pro" pitchFamily="34" charset="0"/>
              </a:rPr>
            </a:br>
            <a:r>
              <a:rPr lang="en-US" sz="2000" dirty="0" smtClean="0">
                <a:latin typeface="Myriad Pro" pitchFamily="34" charset="0"/>
              </a:rPr>
              <a:t>alive! </a:t>
            </a:r>
            <a:endParaRPr lang="en-US" sz="2000" dirty="0">
              <a:latin typeface="Myriad Pro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4487760"/>
            <a:ext cx="1838325" cy="209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foo-1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629400" y="2667000"/>
            <a:ext cx="2006600" cy="150495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Circulation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276600" y="3657600"/>
            <a:ext cx="9092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Ji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3051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143000"/>
            <a:ext cx="33337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Micro 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685344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1766888"/>
            <a:ext cx="34099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419600"/>
            <a:ext cx="345349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905000" y="6596390"/>
            <a:ext cx="12025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Oeltze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2008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324600" y="6400800"/>
            <a:ext cx="12747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Glasser</a:t>
            </a:r>
            <a:r>
              <a:rPr lang="en-US" sz="1100" dirty="0" smtClean="0">
                <a:latin typeface="Myriad Pro" pitchFamily="34" charset="0"/>
              </a:rPr>
              <a:t> 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2009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Micro 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3324" y="685800"/>
            <a:ext cx="2705100" cy="5762223"/>
            <a:chOff x="263324" y="990600"/>
            <a:chExt cx="2705100" cy="5762223"/>
          </a:xfrm>
        </p:grpSpPr>
        <p:pic>
          <p:nvPicPr>
            <p:cNvPr id="32777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1" y="990600"/>
              <a:ext cx="1954418" cy="1532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793" y="4234406"/>
              <a:ext cx="2008208" cy="1626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499" y="2563504"/>
              <a:ext cx="1997501" cy="161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3324" y="5860648"/>
              <a:ext cx="2705100" cy="89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432559"/>
            <a:ext cx="5928359" cy="328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38200" y="6400800"/>
            <a:ext cx="12025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Oeltze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2009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267200" y="4953000"/>
            <a:ext cx="134203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Angelelli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4495800"/>
            <a:ext cx="7077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Micro Circulation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549268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17782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981200" y="6400800"/>
            <a:ext cx="13660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Demiralp</a:t>
            </a:r>
            <a:r>
              <a:rPr lang="en-US" sz="1100" dirty="0" smtClean="0">
                <a:latin typeface="Myriad Pro" pitchFamily="34" charset="0"/>
              </a:rPr>
              <a:t>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477000" y="3200400"/>
            <a:ext cx="15792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chemeClr val="bg1"/>
                </a:solidFill>
                <a:latin typeface="Myriad Pro" pitchFamily="34" charset="0"/>
              </a:rPr>
              <a:t>Kindlmann</a:t>
            </a:r>
            <a:r>
              <a:rPr lang="en-US" sz="1100" b="1" dirty="0" smtClean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  <a:latin typeface="Myriad Pro" pitchFamily="34" charset="0"/>
              </a:rPr>
              <a:t>et </a:t>
            </a:r>
            <a:r>
              <a:rPr lang="en-US" sz="1100" b="1" dirty="0">
                <a:solidFill>
                  <a:schemeClr val="bg1"/>
                </a:solidFill>
                <a:latin typeface="Myriad Pro" pitchFamily="34" charset="0"/>
              </a:rPr>
              <a:t>al.,</a:t>
            </a:r>
            <a:r>
              <a:rPr lang="en-US" sz="1100" b="1" i="1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en-US" sz="1100" b="1" i="1" dirty="0" smtClean="0">
                <a:solidFill>
                  <a:schemeClr val="bg1"/>
                </a:solidFill>
                <a:latin typeface="Myriad Pro" pitchFamily="34" charset="0"/>
              </a:rPr>
              <a:t>2004</a:t>
            </a:r>
            <a:endParaRPr lang="en-US" sz="11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572000"/>
            <a:ext cx="158922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 cstate="print"/>
          <a:srcRect l="4274" t="33891" r="27350" b="6149"/>
          <a:stretch>
            <a:fillRect/>
          </a:stretch>
        </p:blipFill>
        <p:spPr bwMode="auto">
          <a:xfrm>
            <a:off x="1600200" y="990600"/>
            <a:ext cx="3962400" cy="227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667000" y="-2057400"/>
            <a:ext cx="15792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Wassermann 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638800" y="1219200"/>
            <a:ext cx="13051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Shattucket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2008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752600"/>
            <a:ext cx="1592399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505200"/>
            <a:ext cx="66960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8991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66800"/>
            <a:ext cx="4419600" cy="218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352800" y="6525270"/>
            <a:ext cx="11641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Zhang et al 2012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133600" y="3276600"/>
            <a:ext cx="13564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Anderson et al 2010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66800"/>
            <a:ext cx="325962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Brain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860" y="3962934"/>
            <a:ext cx="397162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962400"/>
            <a:ext cx="2042160" cy="257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05000" y="3657600"/>
            <a:ext cx="104387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Eikeland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,</a:t>
            </a:r>
            <a:r>
              <a:rPr lang="en-US" sz="1100" i="1" dirty="0" smtClean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2009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943600" y="3581400"/>
            <a:ext cx="12955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Dixoorn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1"/>
            <a:ext cx="405860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750" y="990600"/>
            <a:ext cx="4330650" cy="260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672840" y="6507480"/>
            <a:ext cx="11496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Ystad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smtClean="0">
                <a:latin typeface="Myriad Pro" pitchFamily="34" charset="0"/>
              </a:rPr>
              <a:t>et </a:t>
            </a:r>
            <a:r>
              <a:rPr lang="en-US" sz="1100" dirty="0">
                <a:latin typeface="Myriad Pro" pitchFamily="34" charset="0"/>
              </a:rPr>
              <a:t>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smtClean="0">
                <a:latin typeface="Myriad Pro" pitchFamily="34" charset="0"/>
              </a:rPr>
              <a:t>2011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50292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14400" y="4800600"/>
            <a:ext cx="9909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Lee et al 2010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Kinematic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59160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041400"/>
            <a:ext cx="4065524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038600"/>
            <a:ext cx="4216400" cy="208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9560" y="5151120"/>
            <a:ext cx="4343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71600" y="3810000"/>
            <a:ext cx="11464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Krekel</a:t>
            </a:r>
            <a:r>
              <a:rPr lang="en-US" sz="1100" dirty="0" smtClean="0">
                <a:latin typeface="Myriad Pro" pitchFamily="34" charset="0"/>
              </a:rPr>
              <a:t> et al 2006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38800" y="3733800"/>
            <a:ext cx="11464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Krekel</a:t>
            </a:r>
            <a:r>
              <a:rPr lang="en-US" sz="1100" dirty="0" smtClean="0">
                <a:latin typeface="Myriad Pro" pitchFamily="34" charset="0"/>
              </a:rPr>
              <a:t> et al 2009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Kidneys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26008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52800" y="4724400"/>
            <a:ext cx="118173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Khalifa</a:t>
            </a:r>
            <a:r>
              <a:rPr lang="en-US" sz="1100" dirty="0" smtClean="0">
                <a:latin typeface="Myriad Pro" pitchFamily="34" charset="0"/>
              </a:rPr>
              <a:t> et al 2010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Gastric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70008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399"/>
            <a:ext cx="7192372" cy="552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71800" y="6324600"/>
            <a:ext cx="10422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Gilja</a:t>
            </a:r>
            <a:r>
              <a:rPr lang="en-US" sz="1100" dirty="0" smtClean="0">
                <a:latin typeface="Myriad Pro" pitchFamily="34" charset="0"/>
              </a:rPr>
              <a:t> et al 1996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838200"/>
            <a:ext cx="244146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Guyton textbook of Medical Physiology</a:t>
            </a:r>
            <a:br>
              <a:rPr lang="en-US" sz="4000" dirty="0" smtClean="0"/>
            </a:br>
            <a:r>
              <a:rPr lang="en-US" dirty="0" smtClean="0"/>
              <a:t>UNITS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</a:p>
          <a:p>
            <a:r>
              <a:rPr lang="en-US" sz="1800" dirty="0" smtClean="0">
                <a:latin typeface="Myriad Pro" pitchFamily="34" charset="0"/>
              </a:rPr>
              <a:t>Metabolism and temperature </a:t>
            </a:r>
            <a:r>
              <a:rPr lang="en-US" sz="1800" dirty="0" smtClean="0">
                <a:latin typeface="Myriad Pro" pitchFamily="34" charset="0"/>
              </a:rPr>
              <a:t>regulation</a:t>
            </a:r>
            <a:endParaRPr lang="en-US" sz="1800" dirty="0" smtClean="0">
              <a:latin typeface="Myriad Pro" pitchFamily="34" charset="0"/>
            </a:endParaRPr>
          </a:p>
          <a:p>
            <a:r>
              <a:rPr lang="en-US" sz="1800" dirty="0" smtClean="0">
                <a:latin typeface="Myriad Pro" pitchFamily="34" charset="0"/>
              </a:rPr>
              <a:t>Heart physiology</a:t>
            </a:r>
          </a:p>
          <a:p>
            <a:r>
              <a:rPr lang="en-US" sz="1800" dirty="0" smtClean="0">
                <a:latin typeface="Myriad Pro" pitchFamily="34" charset="0"/>
              </a:rPr>
              <a:t>The circulation</a:t>
            </a:r>
          </a:p>
          <a:p>
            <a:r>
              <a:rPr lang="en-US" sz="1800" dirty="0" smtClean="0">
                <a:latin typeface="Myriad Pro" pitchFamily="34" charset="0"/>
              </a:rPr>
              <a:t>The body fluids and kidneys</a:t>
            </a:r>
          </a:p>
          <a:p>
            <a:r>
              <a:rPr lang="en-US" sz="1800" dirty="0" smtClean="0">
                <a:latin typeface="Myriad Pro" pitchFamily="34" charset="0"/>
              </a:rPr>
              <a:t>Blood Cells, Immunity, and Blood Clotting</a:t>
            </a:r>
          </a:p>
          <a:p>
            <a:r>
              <a:rPr lang="en-US" sz="1800" dirty="0" smtClean="0">
                <a:latin typeface="Myriad Pro" pitchFamily="34" charset="0"/>
              </a:rPr>
              <a:t>Respiration</a:t>
            </a:r>
          </a:p>
          <a:p>
            <a:r>
              <a:rPr lang="en-US" sz="1800" dirty="0" smtClean="0">
                <a:latin typeface="Myriad Pro" pitchFamily="34" charset="0"/>
              </a:rPr>
              <a:t>Aviation, Space and Deep-Sea-Diving physiology</a:t>
            </a:r>
          </a:p>
          <a:p>
            <a:r>
              <a:rPr lang="en-US" sz="1800" dirty="0" smtClean="0">
                <a:latin typeface="Myriad Pro" pitchFamily="34" charset="0"/>
              </a:rPr>
              <a:t>The Nervous System and Sensory physiology</a:t>
            </a:r>
          </a:p>
          <a:p>
            <a:r>
              <a:rPr lang="en-US" sz="1800" dirty="0" smtClean="0">
                <a:latin typeface="Myriad Pro" pitchFamily="34" charset="0"/>
              </a:rPr>
              <a:t>The Nervous System: The special senses</a:t>
            </a:r>
          </a:p>
          <a:p>
            <a:r>
              <a:rPr lang="en-US" sz="1800" dirty="0" smtClean="0">
                <a:latin typeface="Myriad Pro" pitchFamily="34" charset="0"/>
              </a:rPr>
              <a:t>Motor and Integrative neurophysiology</a:t>
            </a:r>
          </a:p>
          <a:p>
            <a:r>
              <a:rPr lang="en-US" sz="1800" dirty="0" smtClean="0">
                <a:latin typeface="Myriad Pro" pitchFamily="34" charset="0"/>
              </a:rPr>
              <a:t>Gastrointestinal physiology</a:t>
            </a:r>
          </a:p>
          <a:p>
            <a:r>
              <a:rPr lang="en-US" sz="1800" dirty="0" smtClean="0">
                <a:latin typeface="Myriad Pro" pitchFamily="34" charset="0"/>
              </a:rPr>
              <a:t>Endocrinology </a:t>
            </a:r>
            <a:r>
              <a:rPr lang="en-US" sz="1800" dirty="0" smtClean="0">
                <a:latin typeface="Myriad Pro" pitchFamily="34" charset="0"/>
              </a:rPr>
              <a:t>and Reproduction</a:t>
            </a:r>
          </a:p>
          <a:p>
            <a:r>
              <a:rPr lang="en-US" sz="1800" dirty="0" smtClean="0">
                <a:latin typeface="Myriad Pro" pitchFamily="34" charset="0"/>
              </a:rPr>
              <a:t>Sport physiology</a:t>
            </a:r>
            <a:endParaRPr lang="en-US" sz="1800" dirty="0"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3124200"/>
            <a:ext cx="163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pages index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Myriad Pro" pitchFamily="34" charset="0"/>
              </a:rPr>
              <a:t>Micro Level</a:t>
            </a:r>
            <a:endParaRPr lang="en-US" sz="28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105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Myriad Pro" pitchFamily="34" charset="0"/>
              </a:rPr>
              <a:t>Macro Level</a:t>
            </a:r>
            <a:endParaRPr lang="en-US" sz="2800" b="1" dirty="0">
              <a:solidFill>
                <a:srgbClr val="00B050"/>
              </a:solidFill>
              <a:latin typeface="Myriad Pro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67151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48000" y="5867400"/>
            <a:ext cx="202811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Image courtesy of Polar Electro</a:t>
            </a:r>
            <a:endParaRPr lang="en-US" sz="11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Cell physiology</a:t>
            </a:r>
          </a:p>
          <a:p>
            <a:r>
              <a:rPr lang="en-US" sz="1800" dirty="0" smtClean="0">
                <a:latin typeface="Myriad Pro" pitchFamily="34" charset="0"/>
              </a:rPr>
              <a:t>Membrane, Nerve and Muscle </a:t>
            </a:r>
            <a:r>
              <a:rPr lang="en-US" sz="1800" dirty="0" smtClean="0">
                <a:latin typeface="Myriad Pro" pitchFamily="34" charset="0"/>
              </a:rPr>
              <a:t>physiology</a:t>
            </a:r>
            <a:endParaRPr lang="en-US" sz="18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533400"/>
            <a:ext cx="4200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omparison of Cardiac Imaging Modalities"/>
          <p:cNvPicPr>
            <a:picLocks noChangeAspect="1" noChangeArrowheads="1"/>
          </p:cNvPicPr>
          <p:nvPr/>
        </p:nvPicPr>
        <p:blipFill>
          <a:blip r:embed="rId3" cstate="print"/>
          <a:srcRect t="18909" r="2316" b="18545"/>
          <a:stretch>
            <a:fillRect/>
          </a:stretch>
        </p:blipFill>
        <p:spPr bwMode="auto">
          <a:xfrm>
            <a:off x="228600" y="990600"/>
            <a:ext cx="585854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Imaging and modeling 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riad Pro" pitchFamily="34" charset="0"/>
              </a:rPr>
              <a:t>Medical Imaging </a:t>
            </a:r>
            <a:r>
              <a:rPr lang="en-US" sz="2000" dirty="0" err="1" smtClean="0">
                <a:latin typeface="Myriad Pro" pitchFamily="34" charset="0"/>
              </a:rPr>
              <a:t>techinques</a:t>
            </a:r>
            <a:r>
              <a:rPr lang="en-US" sz="2000" dirty="0" smtClean="0">
                <a:latin typeface="Myriad Pro" pitchFamily="34" charset="0"/>
              </a:rPr>
              <a:t> (time resolved) for capturing physiological processes at various time scales</a:t>
            </a:r>
          </a:p>
          <a:p>
            <a:pPr lvl="1"/>
            <a:r>
              <a:rPr lang="en-US" sz="1800" dirty="0" smtClean="0">
                <a:latin typeface="Myriad Pro" pitchFamily="34" charset="0"/>
              </a:rPr>
              <a:t>Understanding of the process</a:t>
            </a:r>
          </a:p>
          <a:p>
            <a:pPr lvl="1"/>
            <a:r>
              <a:rPr lang="en-US" sz="1800" dirty="0" smtClean="0">
                <a:latin typeface="Myriad Pro" pitchFamily="34" charset="0"/>
              </a:rPr>
              <a:t>Diagnosis of diseases</a:t>
            </a:r>
          </a:p>
          <a:p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err="1" smtClean="0">
                <a:latin typeface="Myriad Pro" pitchFamily="34" charset="0"/>
              </a:rPr>
              <a:t>Physiome</a:t>
            </a:r>
            <a:r>
              <a:rPr lang="en-US" sz="2000" dirty="0" smtClean="0">
                <a:latin typeface="Myriad Pro" pitchFamily="34" charset="0"/>
              </a:rPr>
              <a:t> projects:  modeling the physiological processes in the human.</a:t>
            </a:r>
            <a:endParaRPr lang="en-US" sz="2000" dirty="0" smtClean="0">
              <a:latin typeface="Myriad Pro" pitchFamily="34" charset="0"/>
            </a:endParaRPr>
          </a:p>
          <a:p>
            <a:pPr lvl="1"/>
            <a:r>
              <a:rPr lang="en-US" sz="2000" dirty="0" smtClean="0">
                <a:latin typeface="Myriad Pro" pitchFamily="34" charset="0"/>
              </a:rPr>
              <a:t>Derivation of parameters not directly obtainable from image data</a:t>
            </a:r>
          </a:p>
          <a:p>
            <a:pPr lvl="1"/>
            <a:r>
              <a:rPr lang="en-US" sz="2000" dirty="0" smtClean="0">
                <a:latin typeface="Myriad Pro" pitchFamily="34" charset="0"/>
              </a:rPr>
              <a:t>Prediction of individual response to treatment (treatment optimization , cost and time saving)</a:t>
            </a:r>
          </a:p>
          <a:p>
            <a:pPr lvl="1"/>
            <a:r>
              <a:rPr lang="en-US" sz="2000" dirty="0" smtClean="0">
                <a:latin typeface="Myriad Pro" pitchFamily="34" charset="0"/>
              </a:rPr>
              <a:t>Decrease of  failure rate in drug development by predicting the effects at </a:t>
            </a:r>
            <a:r>
              <a:rPr lang="en-US" sz="2000" dirty="0" smtClean="0">
                <a:latin typeface="Myriad Pro" pitchFamily="34" charset="0"/>
              </a:rPr>
              <a:t>sub-cellular, cellular, tissue, organ, whole body level </a:t>
            </a:r>
            <a:endParaRPr lang="en-US" sz="2000" dirty="0" smtClean="0">
              <a:latin typeface="Myriad Pro" pitchFamily="34" charset="0"/>
            </a:endParaRPr>
          </a:p>
          <a:p>
            <a:pPr lvl="1"/>
            <a:r>
              <a:rPr lang="en-US" sz="2000" dirty="0" smtClean="0">
                <a:latin typeface="Myriad Pro" pitchFamily="34" charset="0"/>
              </a:rPr>
              <a:t>Identification </a:t>
            </a:r>
            <a:r>
              <a:rPr lang="en-US" sz="2000" dirty="0" smtClean="0">
                <a:latin typeface="Myriad Pro" pitchFamily="34" charset="0"/>
              </a:rPr>
              <a:t>of the most sensible target</a:t>
            </a:r>
          </a:p>
          <a:p>
            <a:pPr lvl="1"/>
            <a:r>
              <a:rPr lang="en-US" sz="2000" dirty="0" smtClean="0">
                <a:latin typeface="Myriad Pro" pitchFamily="34" charset="0"/>
              </a:rPr>
              <a:t>Understanding of the mechanism of complex diseases</a:t>
            </a:r>
          </a:p>
          <a:p>
            <a:pPr lvl="1"/>
            <a:r>
              <a:rPr lang="en-US" sz="2000" dirty="0" smtClean="0">
                <a:latin typeface="Myriad Pro" pitchFamily="34" charset="0"/>
              </a:rPr>
              <a:t>Identify patient-specific prevention measures</a:t>
            </a:r>
          </a:p>
          <a:p>
            <a:pPr>
              <a:buNone/>
            </a:pPr>
            <a:endParaRPr lang="en-US" sz="2400" dirty="0" smtClean="0">
              <a:latin typeface="Myriad Pro" pitchFamily="34" charset="0"/>
            </a:endParaRP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24200" y="3657600"/>
            <a:ext cx="5334000" cy="2776210"/>
            <a:chOff x="381000" y="8153400"/>
            <a:chExt cx="5334000" cy="2776210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8153400"/>
              <a:ext cx="5334000" cy="2413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3505200" y="10668000"/>
              <a:ext cx="126509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 smtClean="0">
                  <a:latin typeface="Myriad Pro" pitchFamily="34" charset="0"/>
                </a:rPr>
                <a:t>Hunter et al.</a:t>
              </a:r>
              <a:r>
                <a:rPr lang="sk-SK" sz="1100" i="1" dirty="0" smtClean="0">
                  <a:latin typeface="Myriad Pro" pitchFamily="34" charset="0"/>
                </a:rPr>
                <a:t>., </a:t>
              </a:r>
              <a:r>
                <a:rPr lang="en-US" sz="1100" i="1" dirty="0" smtClean="0">
                  <a:latin typeface="Myriad Pro" pitchFamily="34" charset="0"/>
                </a:rPr>
                <a:t>2002</a:t>
              </a:r>
              <a:endParaRPr lang="en-US" sz="1100" dirty="0">
                <a:latin typeface="Myriad Pro" pitchFamily="34" charset="0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438400" y="381000"/>
            <a:ext cx="6342927" cy="6065134"/>
            <a:chOff x="2438400" y="381000"/>
            <a:chExt cx="6342927" cy="6065134"/>
          </a:xfrm>
        </p:grpSpPr>
        <p:pic>
          <p:nvPicPr>
            <p:cNvPr id="2560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9712" t="7996" r="7599" b="41521"/>
            <a:stretch>
              <a:fillRect/>
            </a:stretch>
          </p:blipFill>
          <p:spPr bwMode="auto">
            <a:xfrm>
              <a:off x="2438400" y="381000"/>
              <a:ext cx="6342927" cy="606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>
            <a:xfrm rot="910261">
              <a:off x="5355342" y="656693"/>
              <a:ext cx="33528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  <a:hlinkClick r:id="rId5"/>
                </a:rPr>
                <a:t>www.physiome.org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yriad Pro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219200"/>
          <a:ext cx="8763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CELLULAR 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Myriad Pro" pitchFamily="34" charset="0"/>
                        </a:rPr>
                        <a:t>NERVE, MUSCLE, MEMBRANE</a:t>
                      </a:r>
                      <a:endParaRPr lang="en-US" sz="17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METABOLISM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HEART</a:t>
                      </a:r>
                    </a:p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CIRCULATION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3048000"/>
          <a:ext cx="8763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MICRO</a:t>
                      </a:r>
                      <a:br>
                        <a:rPr lang="en-US" b="0" dirty="0" smtClean="0">
                          <a:latin typeface="Myriad Pro" pitchFamily="34" charset="0"/>
                        </a:rPr>
                      </a:br>
                      <a:r>
                        <a:rPr lang="en-US" b="0" dirty="0" smtClean="0">
                          <a:latin typeface="Myriad Pro" pitchFamily="34" charset="0"/>
                        </a:rPr>
                        <a:t>CIRCULATION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BODY FLUIDS and KIDNEYS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BLOOD CELLS and IMMUNITY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RESPIRATION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GASTRO-INTESTINAL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4876800"/>
          <a:ext cx="8763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THE BRAIN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Myriad Pro" pitchFamily="34" charset="0"/>
                        </a:rPr>
                        <a:t>ENDOCRINOLOGY</a:t>
                      </a:r>
                      <a:br>
                        <a:rPr lang="en-US" sz="1600" b="0" dirty="0" smtClean="0">
                          <a:latin typeface="Myriad Pro" pitchFamily="34" charset="0"/>
                        </a:rPr>
                      </a:br>
                      <a:r>
                        <a:rPr lang="en-US" sz="1600" b="0" dirty="0" smtClean="0">
                          <a:latin typeface="Myriad Pro" pitchFamily="34" charset="0"/>
                        </a:rPr>
                        <a:t>&amp; REPRODUCTION</a:t>
                      </a:r>
                      <a:endParaRPr lang="en-US" sz="16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SPORT 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Myriad Pro" pitchFamily="34" charset="0"/>
                        </a:rPr>
                        <a:t>AVIATION, SPACE, DEEP-SEA PHYS.</a:t>
                      </a:r>
                      <a:endParaRPr lang="en-US" sz="17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KINEMATIC?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type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Heart: Data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riad Pro" pitchFamily="34" charset="0"/>
              </a:rPr>
              <a:t>2D+T , 3D+T Ultrasound</a:t>
            </a:r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smtClean="0">
                <a:latin typeface="Myriad Pro" pitchFamily="34" charset="0"/>
              </a:rPr>
              <a:t>4D Cardiac MR</a:t>
            </a:r>
          </a:p>
          <a:p>
            <a:r>
              <a:rPr lang="en-US" sz="2000" dirty="0" smtClean="0">
                <a:latin typeface="Myriad Pro" pitchFamily="34" charset="0"/>
              </a:rPr>
              <a:t>4D PC-MR</a:t>
            </a:r>
          </a:p>
          <a:p>
            <a:r>
              <a:rPr lang="en-US" sz="2000" dirty="0" smtClean="0">
                <a:latin typeface="Myriad Pro" pitchFamily="34" charset="0"/>
              </a:rPr>
              <a:t>4D CT</a:t>
            </a:r>
          </a:p>
          <a:p>
            <a:r>
              <a:rPr lang="en-US" sz="2000" dirty="0" smtClean="0">
                <a:latin typeface="Myriad Pro" pitchFamily="34" charset="0"/>
              </a:rPr>
              <a:t>4D PET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Myriad Pro" pitchFamily="34" charset="0"/>
              </a:rPr>
              <a:t>Intro on Human physiology – what are we talking about</a:t>
            </a:r>
          </a:p>
          <a:p>
            <a:r>
              <a:rPr lang="en-US" sz="2000" dirty="0" smtClean="0">
                <a:latin typeface="Myriad Pro" pitchFamily="34" charset="0"/>
              </a:rPr>
              <a:t>Acquiring information on physiological processes</a:t>
            </a:r>
          </a:p>
          <a:p>
            <a:pPr lvl="1"/>
            <a:r>
              <a:rPr lang="en-US" sz="1600" dirty="0" smtClean="0">
                <a:latin typeface="Myriad Pro" pitchFamily="34" charset="0"/>
              </a:rPr>
              <a:t>Imaging</a:t>
            </a:r>
            <a:endParaRPr lang="en-US" sz="1600" dirty="0" smtClean="0">
              <a:latin typeface="Myriad Pro" pitchFamily="34" charset="0"/>
            </a:endParaRPr>
          </a:p>
          <a:p>
            <a:pPr lvl="1"/>
            <a:r>
              <a:rPr lang="en-US" sz="1600" dirty="0" smtClean="0">
                <a:latin typeface="Myriad Pro" pitchFamily="34" charset="0"/>
              </a:rPr>
              <a:t>Modeling &amp; Simulation (Peter Hunter, </a:t>
            </a:r>
            <a:r>
              <a:rPr lang="en-US" sz="1600" dirty="0" err="1" smtClean="0">
                <a:latin typeface="Myriad Pro" pitchFamily="34" charset="0"/>
              </a:rPr>
              <a:t>Inria</a:t>
            </a:r>
            <a:r>
              <a:rPr lang="en-US" sz="1600" dirty="0" smtClean="0">
                <a:latin typeface="Myriad Pro" pitchFamily="34" charset="0"/>
              </a:rPr>
              <a:t> as examples )</a:t>
            </a:r>
          </a:p>
          <a:p>
            <a:r>
              <a:rPr lang="en-US" sz="2000" dirty="0" smtClean="0">
                <a:latin typeface="Myriad Pro" pitchFamily="34" charset="0"/>
              </a:rPr>
              <a:t>How populated is data acquisition for the different </a:t>
            </a:r>
            <a:r>
              <a:rPr lang="en-US" sz="2000" dirty="0" err="1" smtClean="0">
                <a:latin typeface="Myriad Pro" pitchFamily="34" charset="0"/>
              </a:rPr>
              <a:t>physio</a:t>
            </a:r>
            <a:r>
              <a:rPr lang="en-US" sz="2000" dirty="0" smtClean="0">
                <a:latin typeface="Myriad Pro" pitchFamily="34" charset="0"/>
              </a:rPr>
              <a:t> systems (what technology is used in each system)</a:t>
            </a:r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err="1" smtClean="0">
                <a:latin typeface="Myriad Pro" pitchFamily="34" charset="0"/>
              </a:rPr>
              <a:t>Physio</a:t>
            </a:r>
            <a:r>
              <a:rPr lang="en-US" sz="2000" dirty="0" smtClean="0">
                <a:latin typeface="Myriad Pro" pitchFamily="34" charset="0"/>
              </a:rPr>
              <a:t> </a:t>
            </a:r>
            <a:r>
              <a:rPr lang="en-US" sz="2000" dirty="0" err="1" smtClean="0">
                <a:latin typeface="Myriad Pro" pitchFamily="34" charset="0"/>
              </a:rPr>
              <a:t>vis</a:t>
            </a:r>
            <a:r>
              <a:rPr lang="en-US" sz="2000" dirty="0" smtClean="0">
                <a:latin typeface="Myriad Pro" pitchFamily="34" charset="0"/>
              </a:rPr>
              <a:t> is not just </a:t>
            </a:r>
            <a:r>
              <a:rPr lang="en-US" sz="2000" dirty="0" err="1" smtClean="0">
                <a:latin typeface="Myriad Pro" pitchFamily="34" charset="0"/>
              </a:rPr>
              <a:t>vis</a:t>
            </a:r>
            <a:r>
              <a:rPr lang="en-US" sz="2000" dirty="0" smtClean="0">
                <a:latin typeface="Myriad Pro" pitchFamily="34" charset="0"/>
              </a:rPr>
              <a:t>, its more. Its visual computing. STAR in each unit of visual computing techs</a:t>
            </a:r>
            <a:endParaRPr lang="en-US" sz="2000" dirty="0" smtClean="0">
              <a:latin typeface="Myriad Pro" pitchFamily="34" charset="0"/>
            </a:endParaRPr>
          </a:p>
          <a:p>
            <a:r>
              <a:rPr lang="en-US" sz="2000" dirty="0" smtClean="0">
                <a:latin typeface="Myriad Pro" pitchFamily="34" charset="0"/>
              </a:rPr>
              <a:t>List of </a:t>
            </a:r>
            <a:r>
              <a:rPr lang="en-US" sz="2000" dirty="0" err="1" smtClean="0">
                <a:latin typeface="Myriad Pro" pitchFamily="34" charset="0"/>
              </a:rPr>
              <a:t>vis</a:t>
            </a:r>
            <a:r>
              <a:rPr lang="en-US" sz="2000" dirty="0" smtClean="0">
                <a:latin typeface="Myriad Pro" pitchFamily="34" charset="0"/>
              </a:rPr>
              <a:t> </a:t>
            </a:r>
            <a:r>
              <a:rPr lang="en-US" sz="2000" dirty="0" smtClean="0">
                <a:latin typeface="Myriad Pro" pitchFamily="34" charset="0"/>
              </a:rPr>
              <a:t>strategies for the various type of data</a:t>
            </a:r>
            <a:endParaRPr lang="en-US" sz="2000" dirty="0" smtClean="0">
              <a:latin typeface="Myriad Pro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219200"/>
          <a:ext cx="8763000" cy="179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CELLULAR 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Myriad Pro" pitchFamily="34" charset="0"/>
                        </a:rPr>
                        <a:t>NERVE, MUSCLE, MEMBRANE</a:t>
                      </a:r>
                      <a:endParaRPr lang="en-US" sz="17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METABOLISM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HEART</a:t>
                      </a:r>
                      <a:br>
                        <a:rPr lang="en-US" b="0" dirty="0" smtClean="0">
                          <a:latin typeface="Myriad Pro" pitchFamily="34" charset="0"/>
                        </a:rPr>
                      </a:br>
                      <a:r>
                        <a:rPr lang="en-US" b="0" dirty="0" smtClean="0">
                          <a:latin typeface="Myriad Pro" pitchFamily="34" charset="0"/>
                        </a:rPr>
                        <a:t>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CIRCULATION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Microscopy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Microscopy</a:t>
                      </a:r>
                      <a:br>
                        <a:rPr lang="en-US" b="0" dirty="0" smtClean="0">
                          <a:latin typeface="Myriad Pro" pitchFamily="34" charset="0"/>
                        </a:rPr>
                      </a:b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Microscopy,</a:t>
                      </a:r>
                      <a:br>
                        <a:rPr lang="en-US" b="0" dirty="0" smtClean="0">
                          <a:latin typeface="Myriad Pro" pitchFamily="34" charset="0"/>
                        </a:rPr>
                      </a:br>
                      <a:r>
                        <a:rPr lang="en-US" b="0" dirty="0" smtClean="0">
                          <a:latin typeface="Myriad Pro" pitchFamily="34" charset="0"/>
                        </a:rPr>
                        <a:t>PET, 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Ultrasound, CT, MR, ECG, PET,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 SPECT</a:t>
                      </a:r>
                      <a:endParaRPr lang="en-US" b="0" dirty="0" smtClean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Ultrasound,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 MR, CFD</a:t>
                      </a:r>
                      <a:endParaRPr lang="en-US" b="0" dirty="0" smtClean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3048000"/>
          <a:ext cx="8763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MICRO</a:t>
                      </a:r>
                      <a:br>
                        <a:rPr lang="en-US" b="0" dirty="0" smtClean="0">
                          <a:latin typeface="Myriad Pro" pitchFamily="34" charset="0"/>
                        </a:rPr>
                      </a:br>
                      <a:r>
                        <a:rPr lang="en-US" b="0" dirty="0" smtClean="0">
                          <a:latin typeface="Myriad Pro" pitchFamily="34" charset="0"/>
                        </a:rPr>
                        <a:t>CIRCULATION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BODY FLUIDS and KIDNEYS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BLOOD CELLS and IMMUNITY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RESPIRATION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GASTRO-INTESTINAL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Ultrasound, MR, 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MR, Microscopy</a:t>
                      </a:r>
                    </a:p>
                    <a:p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?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CT,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  MR, US!</a:t>
                      </a:r>
                      <a:endParaRPr lang="en-US" b="0" dirty="0" smtClean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US,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  MR, CT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4876800"/>
          <a:ext cx="8763000" cy="179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  <a:gridCol w="1752600"/>
                <a:gridCol w="1752600"/>
                <a:gridCol w="1752600"/>
              </a:tblGrid>
              <a:tr h="876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Myriad Pro" pitchFamily="34" charset="0"/>
                        </a:rPr>
                        <a:t>THE BRAIN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Myriad Pro" pitchFamily="34" charset="0"/>
                        </a:rPr>
                        <a:t>ENDOCRINOLOGY</a:t>
                      </a:r>
                      <a:br>
                        <a:rPr lang="en-US" sz="1600" b="0" dirty="0" smtClean="0">
                          <a:latin typeface="Myriad Pro" pitchFamily="34" charset="0"/>
                        </a:rPr>
                      </a:br>
                      <a:r>
                        <a:rPr lang="en-US" sz="1600" b="0" dirty="0" smtClean="0">
                          <a:latin typeface="Myriad Pro" pitchFamily="34" charset="0"/>
                        </a:rPr>
                        <a:t>&amp; REPRODUCTION</a:t>
                      </a:r>
                      <a:endParaRPr lang="en-US" sz="16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SPORT PHYSIOLOGY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>
                          <a:latin typeface="Myriad Pro" pitchFamily="34" charset="0"/>
                        </a:rPr>
                        <a:t>AVIATION, SPACE, DEEP-SEA PHYS.</a:t>
                      </a:r>
                      <a:endParaRPr lang="en-US" sz="1700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KINEMATIC (?)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  <a:tr h="876300">
                <a:tc>
                  <a:txBody>
                    <a:bodyPr/>
                    <a:lstStyle/>
                    <a:p>
                      <a:r>
                        <a:rPr lang="en-US" b="0" dirty="0" err="1" smtClean="0">
                          <a:latin typeface="Myriad Pro" pitchFamily="34" charset="0"/>
                        </a:rPr>
                        <a:t>fMR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, EEG (PET/SPECT)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?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ECG,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 GPS, </a:t>
                      </a:r>
                      <a:r>
                        <a:rPr lang="en-US" b="0" baseline="0" dirty="0" err="1" smtClean="0">
                          <a:latin typeface="Myriad Pro" pitchFamily="34" charset="0"/>
                        </a:rPr>
                        <a:t>WattMeters</a:t>
                      </a:r>
                      <a:r>
                        <a:rPr lang="en-US" b="0" baseline="0" dirty="0" smtClean="0">
                          <a:latin typeface="Myriad Pro" pitchFamily="34" charset="0"/>
                        </a:rPr>
                        <a:t>, other sensors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?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Myriad Pro" pitchFamily="34" charset="0"/>
                        </a:rPr>
                        <a:t>Tracking Sensors</a:t>
                      </a:r>
                      <a:endParaRPr lang="en-US" b="0" dirty="0">
                        <a:latin typeface="Myriad Pro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3048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sources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4300" y="1171575"/>
            <a:ext cx="5267325" cy="1839849"/>
          </a:xfrm>
          <a:prstGeom prst="roundRect">
            <a:avLst>
              <a:gd name="adj" fmla="val 5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" y="609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Myriad Pro" pitchFamily="34" charset="0"/>
              </a:rPr>
              <a:t>Micro Level</a:t>
            </a:r>
            <a:endParaRPr lang="en-US" sz="28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533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Myriad Pro" pitchFamily="34" charset="0"/>
              </a:rPr>
              <a:t>Macro Level</a:t>
            </a:r>
            <a:endParaRPr lang="en-US" sz="2800" b="1" dirty="0">
              <a:solidFill>
                <a:srgbClr val="00B050"/>
              </a:solidFill>
              <a:latin typeface="Myriad Pro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37160" y="1121664"/>
            <a:ext cx="8817864" cy="5541264"/>
          </a:xfrm>
          <a:custGeom>
            <a:avLst/>
            <a:gdLst>
              <a:gd name="connsiteX0" fmla="*/ 5346192 w 8912352"/>
              <a:gd name="connsiteY0" fmla="*/ 12192 h 5620512"/>
              <a:gd name="connsiteX1" fmla="*/ 8894064 w 8912352"/>
              <a:gd name="connsiteY1" fmla="*/ 0 h 5620512"/>
              <a:gd name="connsiteX2" fmla="*/ 8912352 w 8912352"/>
              <a:gd name="connsiteY2" fmla="*/ 5620512 h 5620512"/>
              <a:gd name="connsiteX3" fmla="*/ 6096 w 8912352"/>
              <a:gd name="connsiteY3" fmla="*/ 5620512 h 5620512"/>
              <a:gd name="connsiteX4" fmla="*/ 0 w 8912352"/>
              <a:gd name="connsiteY4" fmla="*/ 1999488 h 5620512"/>
              <a:gd name="connsiteX5" fmla="*/ 5370576 w 8912352"/>
              <a:gd name="connsiteY5" fmla="*/ 1993392 h 5620512"/>
              <a:gd name="connsiteX6" fmla="*/ 5346192 w 8912352"/>
              <a:gd name="connsiteY6" fmla="*/ 12192 h 562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12352" h="5620512">
                <a:moveTo>
                  <a:pt x="5346192" y="12192"/>
                </a:moveTo>
                <a:lnTo>
                  <a:pt x="8894064" y="0"/>
                </a:lnTo>
                <a:lnTo>
                  <a:pt x="8912352" y="5620512"/>
                </a:lnTo>
                <a:lnTo>
                  <a:pt x="6096" y="5620512"/>
                </a:lnTo>
                <a:lnTo>
                  <a:pt x="0" y="1999488"/>
                </a:lnTo>
                <a:lnTo>
                  <a:pt x="5370576" y="1993392"/>
                </a:lnTo>
                <a:lnTo>
                  <a:pt x="5346192" y="12192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Extracting physiological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Myriad Pro" pitchFamily="34" charset="0"/>
              </a:rPr>
              <a:t>Classic method:</a:t>
            </a:r>
            <a:br>
              <a:rPr lang="en-US" sz="2000" dirty="0" smtClean="0">
                <a:latin typeface="Myriad Pro" pitchFamily="34" charset="0"/>
              </a:rPr>
            </a:br>
            <a:r>
              <a:rPr lang="en-US" sz="2000" dirty="0" smtClean="0">
                <a:latin typeface="Myriad Pro" pitchFamily="34" charset="0"/>
              </a:rPr>
              <a:t>imaging -&gt; visualization -&gt; mental model -&gt; model formalization -&gt; process model definition -&gt; quantitative results</a:t>
            </a: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590800"/>
            <a:ext cx="535781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429000" y="5257800"/>
            <a:ext cx="18950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Image courtesy of </a:t>
            </a:r>
            <a:r>
              <a:rPr lang="en-US" sz="1100" dirty="0" err="1" smtClean="0">
                <a:latin typeface="Myriad Pro" pitchFamily="34" charset="0"/>
              </a:rPr>
              <a:t>Edda</a:t>
            </a:r>
            <a:r>
              <a:rPr lang="en-US" sz="1100" dirty="0" smtClean="0">
                <a:latin typeface="Myriad Pro" pitchFamily="34" charset="0"/>
              </a:rPr>
              <a:t> </a:t>
            </a:r>
            <a:r>
              <a:rPr lang="en-US" sz="1100" dirty="0" err="1" smtClean="0">
                <a:latin typeface="Myriad Pro" pitchFamily="34" charset="0"/>
              </a:rPr>
              <a:t>Klipp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Extracting physiological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latin typeface="Myriad Pro" pitchFamily="34" charset="0"/>
              </a:rPr>
              <a:t>Agent-Based models:</a:t>
            </a:r>
          </a:p>
          <a:p>
            <a:r>
              <a:rPr lang="en-US" sz="2000" dirty="0" smtClean="0">
                <a:latin typeface="Myriad Pro" pitchFamily="34" charset="0"/>
              </a:rPr>
              <a:t>Related to discrete event simulation</a:t>
            </a:r>
          </a:p>
          <a:p>
            <a:r>
              <a:rPr lang="en-US" sz="2000" dirty="0" smtClean="0">
                <a:latin typeface="Myriad Pro" pitchFamily="34" charset="0"/>
              </a:rPr>
              <a:t>Modeling constituent components (rule-based agents), </a:t>
            </a:r>
          </a:p>
          <a:p>
            <a:r>
              <a:rPr lang="en-US" sz="2000" dirty="0" smtClean="0"/>
              <a:t>Dynamically </a:t>
            </a:r>
            <a:r>
              <a:rPr lang="en-US" sz="2000" dirty="0" smtClean="0">
                <a:latin typeface="Myriad Pro" pitchFamily="34" charset="0"/>
              </a:rPr>
              <a:t>simulating their interaction</a:t>
            </a:r>
            <a:endParaRPr lang="en-US" sz="2000" dirty="0" smtClean="0">
              <a:latin typeface="Myriad Pro" pitchFamily="34" charset="0"/>
            </a:endParaRP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971800"/>
            <a:ext cx="7202086" cy="294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57800" y="6172200"/>
            <a:ext cx="28151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 smtClean="0">
                <a:latin typeface="Myriad Pro" pitchFamily="34" charset="0"/>
              </a:rPr>
              <a:t>Hepatocyte</a:t>
            </a:r>
            <a:r>
              <a:rPr lang="en-US" sz="1100" dirty="0" smtClean="0">
                <a:latin typeface="Myriad Pro" pitchFamily="34" charset="0"/>
              </a:rPr>
              <a:t> regeneration,  </a:t>
            </a:r>
            <a:r>
              <a:rPr lang="en-US" sz="1100" dirty="0" err="1" smtClean="0">
                <a:latin typeface="Myriad Pro" pitchFamily="34" charset="0"/>
              </a:rPr>
              <a:t>Hoeme</a:t>
            </a:r>
            <a:r>
              <a:rPr lang="en-US" sz="1100" dirty="0" smtClean="0">
                <a:latin typeface="Myriad Pro" pitchFamily="34" charset="0"/>
              </a:rPr>
              <a:t> et al</a:t>
            </a:r>
            <a:r>
              <a:rPr lang="sk-SK" sz="1100" i="1" dirty="0" smtClean="0">
                <a:latin typeface="Myriad Pro" pitchFamily="34" charset="0"/>
              </a:rPr>
              <a:t>., </a:t>
            </a:r>
            <a:r>
              <a:rPr lang="en-US" sz="1100" i="1" dirty="0" smtClean="0">
                <a:latin typeface="Myriad Pro" pitchFamily="34" charset="0"/>
              </a:rPr>
              <a:t>2010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Micro Level physiology: Data Acquisition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Myriad Pro" pitchFamily="34" charset="0"/>
              </a:rPr>
              <a:t>Live Cell </a:t>
            </a:r>
            <a:r>
              <a:rPr lang="en-US" sz="1800" dirty="0" smtClean="0">
                <a:latin typeface="Myriad Pro" pitchFamily="34" charset="0"/>
              </a:rPr>
              <a:t>i</a:t>
            </a:r>
            <a:r>
              <a:rPr lang="en-US" sz="1800" dirty="0" smtClean="0">
                <a:latin typeface="Myriad Pro" pitchFamily="34" charset="0"/>
              </a:rPr>
              <a:t>maging techniques: traditionally </a:t>
            </a:r>
            <a:r>
              <a:rPr lang="en-US" sz="1800" dirty="0" smtClean="0">
                <a:latin typeface="Myriad Pro" pitchFamily="34" charset="0"/>
              </a:rPr>
              <a:t> </a:t>
            </a:r>
            <a:r>
              <a:rPr lang="en-US" sz="1800" dirty="0" smtClean="0">
                <a:latin typeface="Myriad Pro" pitchFamily="34" charset="0"/>
              </a:rPr>
              <a:t>time-lapse </a:t>
            </a:r>
            <a:r>
              <a:rPr lang="en-US" sz="1800" dirty="0" smtClean="0">
                <a:latin typeface="Myriad Pro" pitchFamily="34" charset="0"/>
              </a:rPr>
              <a:t/>
            </a:r>
            <a:br>
              <a:rPr lang="en-US" sz="1800" dirty="0" smtClean="0">
                <a:latin typeface="Myriad Pro" pitchFamily="34" charset="0"/>
              </a:rPr>
            </a:br>
            <a:r>
              <a:rPr lang="en-US" sz="1800" dirty="0" smtClean="0">
                <a:latin typeface="Myriad Pro" pitchFamily="34" charset="0"/>
              </a:rPr>
              <a:t>investigations monitoring </a:t>
            </a:r>
            <a:r>
              <a:rPr lang="en-US" sz="1800" dirty="0" smtClean="0">
                <a:latin typeface="Myriad Pro" pitchFamily="34" charset="0"/>
              </a:rPr>
              <a:t>cellular motility </a:t>
            </a:r>
            <a:r>
              <a:rPr lang="en-US" sz="1800" dirty="0" smtClean="0">
                <a:latin typeface="Myriad Pro" pitchFamily="34" charset="0"/>
              </a:rPr>
              <a:t>and </a:t>
            </a:r>
            <a:br>
              <a:rPr lang="en-US" sz="1800" dirty="0" smtClean="0">
                <a:latin typeface="Myriad Pro" pitchFamily="34" charset="0"/>
              </a:rPr>
            </a:br>
            <a:r>
              <a:rPr lang="en-US" sz="1800" dirty="0" smtClean="0">
                <a:latin typeface="Myriad Pro" pitchFamily="34" charset="0"/>
              </a:rPr>
              <a:t>dynamic </a:t>
            </a:r>
            <a:r>
              <a:rPr lang="en-US" sz="1800" dirty="0" smtClean="0">
                <a:latin typeface="Myriad Pro" pitchFamily="34" charset="0"/>
              </a:rPr>
              <a:t>events using </a:t>
            </a:r>
            <a:r>
              <a:rPr lang="en-US" sz="1800" dirty="0" smtClean="0">
                <a:latin typeface="Myriad Pro" pitchFamily="34" charset="0"/>
              </a:rPr>
              <a:t>contrast enhancement </a:t>
            </a:r>
            <a:br>
              <a:rPr lang="en-US" sz="1800" dirty="0" smtClean="0">
                <a:latin typeface="Myriad Pro" pitchFamily="34" charset="0"/>
              </a:rPr>
            </a:br>
            <a:endParaRPr lang="en-US" sz="1800" dirty="0" smtClean="0">
              <a:latin typeface="Myriad Pro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Myriad Pro" pitchFamily="34" charset="0"/>
              </a:rPr>
              <a:t>Data: 2D/3D multivariate and time dependent </a:t>
            </a:r>
            <a:r>
              <a:rPr lang="en-US" sz="1800" dirty="0" err="1" smtClean="0">
                <a:latin typeface="Myriad Pro" pitchFamily="34" charset="0"/>
              </a:rPr>
              <a:t>cartesian</a:t>
            </a:r>
            <a:r>
              <a:rPr lang="en-US" sz="1800" dirty="0" smtClean="0">
                <a:latin typeface="Myriad Pro" pitchFamily="34" charset="0"/>
              </a:rPr>
              <a:t> grids</a:t>
            </a:r>
          </a:p>
          <a:p>
            <a:pPr lvl="1">
              <a:buNone/>
            </a:pPr>
            <a:endParaRPr lang="en-US" sz="1000" dirty="0" smtClean="0">
              <a:latin typeface="Myriad Pro" pitchFamily="34" charset="0"/>
            </a:endParaRPr>
          </a:p>
          <a:p>
            <a:pPr lvl="1"/>
            <a:endParaRPr lang="en-US" sz="1400" dirty="0" smtClean="0">
              <a:latin typeface="Myriad Pro" pitchFamily="34" charset="0"/>
            </a:endParaRPr>
          </a:p>
          <a:p>
            <a:r>
              <a:rPr lang="en-US" sz="1800" dirty="0" smtClean="0">
                <a:latin typeface="Myriad Pro" pitchFamily="34" charset="0"/>
              </a:rPr>
              <a:t>Protein-protein interaction (w. FRET, BRET)</a:t>
            </a:r>
          </a:p>
          <a:p>
            <a:r>
              <a:rPr lang="en-US" sz="1800" dirty="0" smtClean="0">
                <a:latin typeface="Myriad Pro" pitchFamily="34" charset="0"/>
              </a:rPr>
              <a:t>P</a:t>
            </a:r>
            <a:r>
              <a:rPr lang="en-US" sz="1800" dirty="0" smtClean="0">
                <a:latin typeface="Myriad Pro" pitchFamily="34" charset="0"/>
              </a:rPr>
              <a:t>rotein </a:t>
            </a:r>
            <a:r>
              <a:rPr lang="en-US" sz="1800" dirty="0" smtClean="0">
                <a:latin typeface="Myriad Pro" pitchFamily="34" charset="0"/>
              </a:rPr>
              <a:t>and vesicle </a:t>
            </a:r>
            <a:r>
              <a:rPr lang="en-US" sz="1800" dirty="0" smtClean="0">
                <a:latin typeface="Myriad Pro" pitchFamily="34" charset="0"/>
              </a:rPr>
              <a:t>trafficking (w. FRAP)</a:t>
            </a:r>
            <a:endParaRPr lang="en-US" sz="1800" dirty="0" smtClean="0">
              <a:latin typeface="Myriad Pro" pitchFamily="34" charset="0"/>
            </a:endParaRPr>
          </a:p>
          <a:p>
            <a:r>
              <a:rPr lang="en-US" sz="1800" dirty="0" smtClean="0">
                <a:latin typeface="Myriad Pro" pitchFamily="34" charset="0"/>
              </a:rPr>
              <a:t>Processes close to cell membrane (w. TIRF)</a:t>
            </a:r>
          </a:p>
          <a:p>
            <a:r>
              <a:rPr lang="en-US" sz="1800" dirty="0" smtClean="0">
                <a:latin typeface="Myriad Pro" pitchFamily="34" charset="0"/>
              </a:rPr>
              <a:t>Gene </a:t>
            </a:r>
            <a:r>
              <a:rPr lang="en-US" sz="1800" dirty="0" smtClean="0">
                <a:latin typeface="Myriad Pro" pitchFamily="34" charset="0"/>
              </a:rPr>
              <a:t>expression and protein </a:t>
            </a:r>
            <a:r>
              <a:rPr lang="en-US" sz="1800" dirty="0" smtClean="0">
                <a:latin typeface="Myriad Pro" pitchFamily="34" charset="0"/>
              </a:rPr>
              <a:t>transport (w. </a:t>
            </a:r>
            <a:r>
              <a:rPr lang="en-US" sz="1800" dirty="0" err="1" smtClean="0">
                <a:latin typeface="Myriad Pro" pitchFamily="34" charset="0"/>
              </a:rPr>
              <a:t>Photoactivation</a:t>
            </a:r>
            <a:r>
              <a:rPr lang="en-US" sz="1800" dirty="0" smtClean="0">
                <a:latin typeface="Myriad Pro" pitchFamily="34" charset="0"/>
              </a:rPr>
              <a:t>)</a:t>
            </a:r>
          </a:p>
          <a:p>
            <a:r>
              <a:rPr lang="en-US" sz="1800" dirty="0" smtClean="0">
                <a:latin typeface="Myriad Pro" pitchFamily="34" charset="0"/>
              </a:rPr>
              <a:t>3D processes imaging (w. MPE)</a:t>
            </a:r>
          </a:p>
          <a:p>
            <a:r>
              <a:rPr lang="nn-NO" sz="1800" dirty="0" smtClean="0">
                <a:latin typeface="Myriad Pro" pitchFamily="34" charset="0"/>
              </a:rPr>
              <a:t>cellular dynamics at nanometer scale </a:t>
            </a:r>
            <a:r>
              <a:rPr lang="nn-NO" sz="1800" dirty="0" smtClean="0">
                <a:latin typeface="Myriad Pro" pitchFamily="34" charset="0"/>
              </a:rPr>
              <a:t>(w. STED)</a:t>
            </a:r>
          </a:p>
          <a:p>
            <a:r>
              <a:rPr lang="nn-NO" sz="1800" dirty="0" smtClean="0">
                <a:latin typeface="Myriad Pro" pitchFamily="34" charset="0"/>
              </a:rPr>
              <a:t>Spatial measurement in living cells (w. FILM)</a:t>
            </a:r>
            <a:br>
              <a:rPr lang="nn-NO" sz="1800" dirty="0" smtClean="0">
                <a:latin typeface="Myriad Pro" pitchFamily="34" charset="0"/>
              </a:rPr>
            </a:br>
            <a:r>
              <a:rPr lang="nn-NO" sz="1800" dirty="0" smtClean="0">
                <a:latin typeface="Myriad Pro" pitchFamily="34" charset="0"/>
              </a:rPr>
              <a:t/>
            </a:r>
            <a:br>
              <a:rPr lang="nn-NO" sz="1800" dirty="0" smtClean="0">
                <a:latin typeface="Myriad Pro" pitchFamily="34" charset="0"/>
              </a:rPr>
            </a:br>
            <a:endParaRPr lang="en-US" sz="1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  <a:hlinkClick r:id="rId2"/>
              </a:rPr>
              <a:t>http://www.leica-microsystems.com/science-lab/live-cell-imaging-techniques-visualizing-the-molecular-dynamics-of-life/</a:t>
            </a:r>
            <a:endParaRPr lang="en-US" sz="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  <a:hlinkClick r:id="rId3"/>
              </a:rPr>
              <a:t>http://zeiss-campus.magnet.fsu.edu/articles/livecellimaging/techniques.html</a:t>
            </a:r>
            <a:endParaRPr lang="en-US" sz="800" dirty="0" smtClean="0">
              <a:latin typeface="Myriad Pro" pitchFamily="34" charset="0"/>
            </a:endParaRPr>
          </a:p>
          <a:p>
            <a:pPr>
              <a:buNone/>
            </a:pPr>
            <a:endParaRPr lang="en-US" sz="1800" dirty="0" smtClean="0">
              <a:latin typeface="Myriad Pro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219200"/>
            <a:ext cx="2895600" cy="114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8194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3924" y="4495800"/>
            <a:ext cx="28314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181600" y="40386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953000" y="3429000"/>
            <a:ext cx="1905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800" y="41910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 smtClean="0">
                <a:latin typeface="Myriad Pro" pitchFamily="34" charset="0"/>
              </a:rPr>
              <a:t>Confocal</a:t>
            </a:r>
            <a:r>
              <a:rPr lang="en-US" sz="1000" dirty="0" smtClean="0">
                <a:latin typeface="Myriad Pro" pitchFamily="34" charset="0"/>
              </a:rPr>
              <a:t> live-cell </a:t>
            </a:r>
            <a:r>
              <a:rPr lang="en-US" sz="1000" dirty="0" smtClean="0">
                <a:latin typeface="Myriad Pro" pitchFamily="34" charset="0"/>
              </a:rPr>
              <a:t>image;  GFP </a:t>
            </a:r>
            <a:r>
              <a:rPr lang="en-US" sz="1000" dirty="0" smtClean="0">
                <a:latin typeface="Myriad Pro" pitchFamily="34" charset="0"/>
              </a:rPr>
              <a:t>labeled in </a:t>
            </a:r>
            <a:r>
              <a:rPr lang="en-US" sz="1000" dirty="0" smtClean="0">
                <a:latin typeface="Myriad Pro" pitchFamily="34" charset="0"/>
              </a:rPr>
              <a:t/>
            </a:r>
            <a:br>
              <a:rPr lang="en-US" sz="1000" dirty="0" smtClean="0">
                <a:latin typeface="Myriad Pro" pitchFamily="34" charset="0"/>
              </a:rPr>
            </a:br>
            <a:r>
              <a:rPr lang="en-US" sz="1000" dirty="0" smtClean="0">
                <a:latin typeface="Myriad Pro" pitchFamily="34" charset="0"/>
              </a:rPr>
              <a:t>green</a:t>
            </a:r>
            <a:r>
              <a:rPr lang="en-US" sz="1000" dirty="0" smtClean="0">
                <a:latin typeface="Myriad Pro" pitchFamily="34" charset="0"/>
              </a:rPr>
              <a:t>, </a:t>
            </a:r>
            <a:r>
              <a:rPr lang="en-US" sz="1000" dirty="0" err="1" smtClean="0">
                <a:latin typeface="Myriad Pro" pitchFamily="34" charset="0"/>
              </a:rPr>
              <a:t>autofluorescent</a:t>
            </a:r>
            <a:r>
              <a:rPr lang="en-US" sz="1000" dirty="0" smtClean="0">
                <a:latin typeface="Myriad Pro" pitchFamily="34" charset="0"/>
              </a:rPr>
              <a:t> chloroplasts in </a:t>
            </a:r>
            <a:r>
              <a:rPr lang="en-US" sz="1000" dirty="0" smtClean="0">
                <a:latin typeface="Myriad Pro" pitchFamily="34" charset="0"/>
              </a:rPr>
              <a:t>red</a:t>
            </a:r>
            <a:endParaRPr lang="en-US" sz="1000" dirty="0"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19800" y="5791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smtClean="0">
                <a:latin typeface="Myriad Pro" pitchFamily="34" charset="0"/>
              </a:rPr>
              <a:t>Time </a:t>
            </a:r>
            <a:r>
              <a:rPr lang="en-US" sz="800" dirty="0" smtClean="0">
                <a:latin typeface="Myriad Pro" pitchFamily="34" charset="0"/>
              </a:rPr>
              <a:t>sequence </a:t>
            </a:r>
            <a:r>
              <a:rPr lang="en-US" sz="800" dirty="0" smtClean="0">
                <a:latin typeface="Myriad Pro" pitchFamily="34" charset="0"/>
              </a:rPr>
              <a:t>of </a:t>
            </a:r>
            <a:r>
              <a:rPr lang="en-US" sz="800" dirty="0" smtClean="0">
                <a:latin typeface="Myriad Pro" pitchFamily="34" charset="0"/>
              </a:rPr>
              <a:t>TIRF; </a:t>
            </a:r>
            <a:r>
              <a:rPr lang="en-US" sz="800" dirty="0" smtClean="0">
                <a:latin typeface="Myriad Pro" pitchFamily="34" charset="0"/>
              </a:rPr>
              <a:t>A </a:t>
            </a:r>
            <a:r>
              <a:rPr lang="en-US" sz="800" dirty="0" smtClean="0">
                <a:latin typeface="Myriad Pro" pitchFamily="34" charset="0"/>
              </a:rPr>
              <a:t>Galectin-3 vesicle (marked with YFP) </a:t>
            </a:r>
            <a:endParaRPr lang="en-US" sz="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</a:rPr>
              <a:t>close </a:t>
            </a:r>
            <a:r>
              <a:rPr lang="en-US" sz="800" dirty="0" smtClean="0">
                <a:latin typeface="Myriad Pro" pitchFamily="34" charset="0"/>
              </a:rPr>
              <a:t>to the membrane (arrow) is first transported along an </a:t>
            </a:r>
            <a:r>
              <a:rPr lang="en-US" sz="800" dirty="0" err="1" smtClean="0">
                <a:latin typeface="Myriad Pro" pitchFamily="34" charset="0"/>
              </a:rPr>
              <a:t>actin</a:t>
            </a:r>
            <a:r>
              <a:rPr lang="en-US" sz="800" dirty="0" smtClean="0">
                <a:latin typeface="Myriad Pro" pitchFamily="34" charset="0"/>
              </a:rPr>
              <a:t> </a:t>
            </a:r>
            <a:endParaRPr lang="en-US" sz="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</a:rPr>
              <a:t>filament </a:t>
            </a:r>
            <a:r>
              <a:rPr lang="en-US" sz="800" dirty="0" smtClean="0">
                <a:latin typeface="Myriad Pro" pitchFamily="34" charset="0"/>
              </a:rPr>
              <a:t>(from the bottom upwards), switches to another filament </a:t>
            </a:r>
            <a:endParaRPr lang="en-US" sz="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</a:rPr>
              <a:t>(</a:t>
            </a:r>
            <a:r>
              <a:rPr lang="en-US" sz="800" dirty="0" smtClean="0">
                <a:latin typeface="Myriad Pro" pitchFamily="34" charset="0"/>
              </a:rPr>
              <a:t>88 s), moves to the left (109 s), is transported to the right again, </a:t>
            </a:r>
            <a:endParaRPr lang="en-US" sz="800" dirty="0" smtClean="0">
              <a:latin typeface="Myriad Pro" pitchFamily="34" charset="0"/>
            </a:endParaRPr>
          </a:p>
          <a:p>
            <a:r>
              <a:rPr lang="en-US" sz="800" dirty="0" smtClean="0">
                <a:latin typeface="Myriad Pro" pitchFamily="34" charset="0"/>
              </a:rPr>
              <a:t>switches </a:t>
            </a:r>
            <a:r>
              <a:rPr lang="en-US" sz="800" dirty="0" smtClean="0">
                <a:latin typeface="Myriad Pro" pitchFamily="34" charset="0"/>
              </a:rPr>
              <a:t>filament again and is then transported upwards (246 s). </a:t>
            </a:r>
            <a:endParaRPr lang="en-US" sz="800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odels.cellml.org/exposure/aeec124feedddcd9139685b2ff1131ae/shannon_2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209801"/>
            <a:ext cx="2537972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models.cellml.org/exposure/1c428e83bbafd75a811f37399656f9c6/sobie_2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7772400"/>
            <a:ext cx="2667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uic.edu/classes/phyb/phyb516/BaranyUpdate4/RegulationofMuscleContraction/RMC%20Images/SR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267200"/>
            <a:ext cx="1752600" cy="225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9" descr="C:\Users\parulek\Desktop\imag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143000"/>
            <a:ext cx="3721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eft Arrow 11"/>
          <p:cNvSpPr/>
          <p:nvPr/>
        </p:nvSpPr>
        <p:spPr>
          <a:xfrm>
            <a:off x="4724400" y="-1219200"/>
            <a:ext cx="533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9729887">
            <a:off x="2343421" y="2037533"/>
            <a:ext cx="533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6200000">
            <a:off x="1219200" y="3886200"/>
            <a:ext cx="533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3981092">
            <a:off x="6888733" y="2956396"/>
            <a:ext cx="381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8" descr="http://www.wadsworth.org/BMS/SCBlinks/ryanod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8493" y="3456913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5181600" y="3429000"/>
            <a:ext cx="37211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241925" y="5329238"/>
            <a:ext cx="206498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err="1">
                <a:latin typeface="Myriad Pro" pitchFamily="34" charset="0"/>
              </a:rPr>
              <a:t>Serysheva</a:t>
            </a:r>
            <a:r>
              <a:rPr lang="en-US" sz="1100" dirty="0">
                <a:latin typeface="Myriad Pro" pitchFamily="34" charset="0"/>
              </a:rPr>
              <a:t> et al.,</a:t>
            </a:r>
            <a:r>
              <a:rPr lang="en-US" sz="1100" i="1" dirty="0">
                <a:latin typeface="Myriad Pro" pitchFamily="34" charset="0"/>
              </a:rPr>
              <a:t> </a:t>
            </a:r>
            <a:r>
              <a:rPr lang="en-US" sz="1100" i="1" dirty="0" err="1">
                <a:latin typeface="Myriad Pro" pitchFamily="34" charset="0"/>
              </a:rPr>
              <a:t>Biophys</a:t>
            </a:r>
            <a:r>
              <a:rPr lang="sk-SK" sz="1100" i="1" dirty="0">
                <a:latin typeface="Myriad Pro" pitchFamily="34" charset="0"/>
              </a:rPr>
              <a:t>.</a:t>
            </a:r>
            <a:r>
              <a:rPr lang="en-US" sz="1100" i="1" dirty="0">
                <a:latin typeface="Myriad Pro" pitchFamily="34" charset="0"/>
              </a:rPr>
              <a:t> J</a:t>
            </a:r>
            <a:r>
              <a:rPr lang="sk-SK" sz="1100" i="1" dirty="0">
                <a:latin typeface="Myriad Pro" pitchFamily="34" charset="0"/>
              </a:rPr>
              <a:t>., </a:t>
            </a:r>
            <a:r>
              <a:rPr lang="en-US" sz="1100" dirty="0">
                <a:latin typeface="Myriad Pro" pitchFamily="34" charset="0"/>
              </a:rPr>
              <a:t>1999</a:t>
            </a:r>
          </a:p>
        </p:txBody>
      </p:sp>
      <p:pic>
        <p:nvPicPr>
          <p:cNvPr id="21" name="Picture 20" descr="Open Ry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6293" y="3837913"/>
            <a:ext cx="1420270" cy="13791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22" name="Picture 7" descr="Open RyR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5588" y="3774604"/>
            <a:ext cx="1405594" cy="14619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23" name="Rectangle 95"/>
          <p:cNvSpPr>
            <a:spLocks noChangeArrowheads="1"/>
          </p:cNvSpPr>
          <p:nvPr/>
        </p:nvSpPr>
        <p:spPr bwMode="auto">
          <a:xfrm>
            <a:off x="5311775" y="3505200"/>
            <a:ext cx="186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latin typeface="Myriad Pro" pitchFamily="34" charset="0"/>
              </a:rPr>
              <a:t>cytosol</a:t>
            </a:r>
            <a:endParaRPr lang="sk-SK" sz="1200" b="1" dirty="0">
              <a:latin typeface="Myriad Pro" pitchFamily="34" charset="0"/>
            </a:endParaRPr>
          </a:p>
        </p:txBody>
      </p:sp>
      <p:sp>
        <p:nvSpPr>
          <p:cNvPr id="24" name="Rectangle 96"/>
          <p:cNvSpPr>
            <a:spLocks noChangeArrowheads="1"/>
          </p:cNvSpPr>
          <p:nvPr/>
        </p:nvSpPr>
        <p:spPr bwMode="auto">
          <a:xfrm>
            <a:off x="7305675" y="3505200"/>
            <a:ext cx="151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>
                <a:latin typeface="Myriad Pro" pitchFamily="34" charset="0"/>
              </a:rPr>
              <a:t>lumen</a:t>
            </a:r>
            <a:endParaRPr lang="sk-SK" sz="1200" b="1" dirty="0">
              <a:latin typeface="Myriad Pro" pitchFamily="34" charset="0"/>
            </a:endParaRPr>
          </a:p>
        </p:txBody>
      </p:sp>
      <p:sp>
        <p:nvSpPr>
          <p:cNvPr id="25" name="Left Arrow 24"/>
          <p:cNvSpPr/>
          <p:nvPr/>
        </p:nvSpPr>
        <p:spPr>
          <a:xfrm rot="20070537">
            <a:off x="4257635" y="4835470"/>
            <a:ext cx="533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 rot="9107131">
            <a:off x="2657434" y="5521270"/>
            <a:ext cx="533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429000" y="4572000"/>
            <a:ext cx="6014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Myriad Pro" pitchFamily="34" charset="0"/>
              </a:rPr>
              <a:t>?</a:t>
            </a:r>
            <a:endParaRPr lang="en-US" sz="8000" dirty="0">
              <a:latin typeface="Myriad Pro" pitchFamily="34" charset="0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Cellular physiology: visualization and model extraction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33400" y="1371600"/>
            <a:ext cx="1873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Quantitative Cell</a:t>
            </a:r>
            <a:br>
              <a:rPr lang="en-US" dirty="0" smtClean="0">
                <a:latin typeface="Myriad Pro" pitchFamily="34" charset="0"/>
              </a:rPr>
            </a:br>
            <a:r>
              <a:rPr lang="en-US" dirty="0" smtClean="0">
                <a:latin typeface="Myriad Pro" pitchFamily="34" charset="0"/>
              </a:rPr>
              <a:t>Model Estimation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4200" y="2133600"/>
            <a:ext cx="1869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Structural Protein</a:t>
            </a:r>
            <a:br>
              <a:rPr lang="en-US" dirty="0" smtClean="0">
                <a:latin typeface="Myriad Pro" pitchFamily="34" charset="0"/>
              </a:rPr>
            </a:br>
            <a:r>
              <a:rPr lang="en-US" dirty="0" smtClean="0">
                <a:latin typeface="Myriad Pro" pitchFamily="34" charset="0"/>
              </a:rPr>
              <a:t>Models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3886200" y="2819400"/>
            <a:ext cx="18293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Myriad Pro" pitchFamily="34" charset="0"/>
              </a:rPr>
              <a:t>Image courtesy of </a:t>
            </a:r>
            <a:r>
              <a:rPr lang="en-US" sz="1100" dirty="0" err="1" smtClean="0">
                <a:latin typeface="Myriad Pro" pitchFamily="34" charset="0"/>
              </a:rPr>
              <a:t>Confolab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1149</Words>
  <Application>Microsoft Office PowerPoint</Application>
  <PresentationFormat>On-screen Show (4:3)</PresentationFormat>
  <Paragraphs>284</Paragraphs>
  <Slides>42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Medical Visualization of Human Physiology Data: an Overview</vt:lpstr>
      <vt:lpstr>Human Physiology</vt:lpstr>
      <vt:lpstr>Guyton textbook of Medical Physiology UNITS </vt:lpstr>
      <vt:lpstr>Imaging and modeling physiology</vt:lpstr>
      <vt:lpstr>Slide 5</vt:lpstr>
      <vt:lpstr>Extracting physiological models</vt:lpstr>
      <vt:lpstr>Extracting physiological models</vt:lpstr>
      <vt:lpstr>Micro Level physiology: Data Acquisition</vt:lpstr>
      <vt:lpstr>Cellular physiology: visualization and model extraction</vt:lpstr>
      <vt:lpstr>Muscle cells</vt:lpstr>
      <vt:lpstr>Metabolism</vt:lpstr>
      <vt:lpstr>Metabolism 2</vt:lpstr>
      <vt:lpstr>Macro Level physiology: Metabolism</vt:lpstr>
      <vt:lpstr>The Heart</vt:lpstr>
      <vt:lpstr>The Heart</vt:lpstr>
      <vt:lpstr>Circulation</vt:lpstr>
      <vt:lpstr>Circulation 2</vt:lpstr>
      <vt:lpstr>Circulation 3</vt:lpstr>
      <vt:lpstr>Circulation 4</vt:lpstr>
      <vt:lpstr>Circulation 5</vt:lpstr>
      <vt:lpstr>Micro Circulation</vt:lpstr>
      <vt:lpstr>Micro Circulation</vt:lpstr>
      <vt:lpstr>Micro Circulation</vt:lpstr>
      <vt:lpstr>The Brain</vt:lpstr>
      <vt:lpstr>The Brain 2</vt:lpstr>
      <vt:lpstr>Respiration</vt:lpstr>
      <vt:lpstr>Kinematic</vt:lpstr>
      <vt:lpstr>Kidneys</vt:lpstr>
      <vt:lpstr>Gastric</vt:lpstr>
      <vt:lpstr>Sport</vt:lpstr>
      <vt:lpstr>Conclusion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The Heart: Data type</vt:lpstr>
      <vt:lpstr>Structure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paolo</dc:creator>
  <cp:lastModifiedBy>paolo</cp:lastModifiedBy>
  <cp:revision>144</cp:revision>
  <dcterms:created xsi:type="dcterms:W3CDTF">2006-08-16T00:00:00Z</dcterms:created>
  <dcterms:modified xsi:type="dcterms:W3CDTF">2012-03-09T07:36:30Z</dcterms:modified>
</cp:coreProperties>
</file>